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17"/>
  </p:notesMasterIdLst>
  <p:handoutMasterIdLst>
    <p:handoutMasterId r:id="rId18"/>
  </p:handoutMasterIdLst>
  <p:sldIdLst>
    <p:sldId id="367" r:id="rId2"/>
    <p:sldId id="341" r:id="rId3"/>
    <p:sldId id="368" r:id="rId4"/>
    <p:sldId id="362" r:id="rId5"/>
    <p:sldId id="369" r:id="rId6"/>
    <p:sldId id="370" r:id="rId7"/>
    <p:sldId id="351" r:id="rId8"/>
    <p:sldId id="375" r:id="rId9"/>
    <p:sldId id="334" r:id="rId10"/>
    <p:sldId id="335" r:id="rId11"/>
    <p:sldId id="366" r:id="rId12"/>
    <p:sldId id="353" r:id="rId13"/>
    <p:sldId id="356" r:id="rId14"/>
    <p:sldId id="354" r:id="rId15"/>
    <p:sldId id="371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9966FF"/>
    <a:srgbClr val="33CC33"/>
    <a:srgbClr val="FF3300"/>
    <a:srgbClr val="5F5F5F"/>
    <a:srgbClr val="777777"/>
    <a:srgbClr val="FF66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9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101" y="173"/>
      </p:cViewPr>
      <p:guideLst>
        <p:guide orient="horz" pos="23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39" d="100"/>
          <a:sy n="39" d="100"/>
        </p:scale>
        <p:origin x="-1512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3481FF-1FB8-4B10-9B45-422DAC66F47C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4FCBB2-F2FF-4FEA-96AE-5A514F8DA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41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F2C6355-AF89-444F-BDE8-A68F7E8B2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50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DC0E8-6B24-4ACD-8FED-6B439F4320CB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8217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F7EFBC-09A5-4736-91D2-CF2AE7789C67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395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3732C8-F073-4CE6-B340-E7D8131BB934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wolfe-fig-01-01-0.jpg</a:t>
            </a:r>
            <a:br>
              <a:rPr lang="en-US" smtClean="0"/>
            </a:b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00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317997-4C82-4F31-88D5-7902ECD7AEA8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778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F66981-2202-443F-A620-47AF19725BC5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0528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D9436-0B87-45A2-BDDE-99562D9EF7CA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237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04BD35-93D5-4925-B961-B2B16F706F70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3628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8E2D2-1A38-4712-94BE-C6E1008B05B3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608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E5D61B-C870-44A3-9ED8-A29039C5D012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6870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1E38C3-40E0-4CDF-BF99-FEC9BEFF802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530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73F67-BD97-4E98-9682-BE265A6B4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512B0-B190-439C-B773-938429642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8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451D-BDCB-49F3-AD9A-20354C0AA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9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CF1C-2A2C-4CE2-8E12-C4151C7A3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0875-71FE-413B-A912-7E3249F81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2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275A7-3D88-4CF6-B55A-709AC86F1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FA59-ED36-4EDE-B791-B79364A40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5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93031-F65B-4556-955B-6AE8889F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4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55C30-3801-4EFD-B449-302ED238E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4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8F5C3-54D6-4EBF-BCB9-8D0BF8909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1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253D7-5FCB-4C76-A5A7-FA7D8953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9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D461D-0357-4A7D-8F0B-C56DC707B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4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27035B-6918-4680-9933-3198B9742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EXP3202 is a Psychology Course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r>
              <a:rPr lang="en-US" sz="3200" smtClean="0"/>
              <a:t>What is Psychology?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0"/>
          <a:stretch>
            <a:fillRect/>
          </a:stretch>
        </p:blipFill>
        <p:spPr bwMode="auto">
          <a:xfrm>
            <a:off x="5245100" y="1069975"/>
            <a:ext cx="38354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25575" y="165100"/>
            <a:ext cx="771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How can we use cells to sense the world?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60363" y="4179888"/>
            <a:ext cx="838676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</a:rPr>
              <a:t>Neurons:  Yes/No/Mo’ Sensory ‘Transducers’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smtClean="0">
                <a:solidFill>
                  <a:srgbClr val="FF0000"/>
                </a:solidFill>
              </a:rPr>
              <a:t>‘matter’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‘energy’ </a:t>
            </a:r>
            <a:r>
              <a:rPr lang="en-US" dirty="0">
                <a:solidFill>
                  <a:srgbClr val="FF0000"/>
                </a:solidFill>
              </a:rPr>
              <a:t>in the physical world become a </a:t>
            </a:r>
            <a:r>
              <a:rPr lang="en-US" u="sng" dirty="0">
                <a:solidFill>
                  <a:srgbClr val="FF0000"/>
                </a:solidFill>
              </a:rPr>
              <a:t>pattern</a:t>
            </a:r>
            <a:r>
              <a:rPr lang="en-US" dirty="0">
                <a:solidFill>
                  <a:srgbClr val="FF0000"/>
                </a:solidFill>
              </a:rPr>
              <a:t> of electrical signals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Organize Receptor Neurons as 2D Sheets of Cells</a:t>
            </a:r>
            <a:endParaRPr lang="en-US" sz="2400" u="sng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Stimuli Encoded as 2D </a:t>
            </a:r>
            <a:r>
              <a:rPr lang="en-US" sz="2400" u="sng" dirty="0">
                <a:solidFill>
                  <a:schemeClr val="tx1"/>
                </a:solidFill>
              </a:rPr>
              <a:t>Maps</a:t>
            </a:r>
            <a:r>
              <a:rPr lang="en-US" sz="2400" dirty="0">
                <a:solidFill>
                  <a:schemeClr val="tx1"/>
                </a:solidFill>
              </a:rPr>
              <a:t> of Electrical Activity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NOTE: Impossible for Sensory Receptors to Encode 3D, But In Some Cases We </a:t>
            </a:r>
            <a:r>
              <a:rPr lang="en-US" sz="2000" u="sng" dirty="0"/>
              <a:t>Perceive</a:t>
            </a:r>
            <a:r>
              <a:rPr lang="en-US" sz="2000" dirty="0"/>
              <a:t> </a:t>
            </a:r>
            <a:r>
              <a:rPr lang="en-US" sz="2000" dirty="0" smtClean="0"/>
              <a:t>3D (Vision, Hearing)</a:t>
            </a:r>
            <a:endParaRPr lang="en-US" sz="2000" dirty="0"/>
          </a:p>
        </p:txBody>
      </p:sp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250950"/>
            <a:ext cx="13811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176338"/>
            <a:ext cx="16891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51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509713" y="336550"/>
            <a:ext cx="7131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LEARN THIS NOW:  There are only a few ways to connect neurons.  Here are the </a:t>
            </a:r>
            <a:r>
              <a:rPr lang="en-US" sz="24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major</a:t>
            </a: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ways to do it, with example functions.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2775" y="1743075"/>
            <a:ext cx="2568575" cy="276225"/>
            <a:chOff x="997" y="1262"/>
            <a:chExt cx="1618" cy="174"/>
          </a:xfrm>
        </p:grpSpPr>
        <p:sp>
          <p:nvSpPr>
            <p:cNvPr id="21542" name="Line 5"/>
            <p:cNvSpPr>
              <a:spLocks noChangeShapeType="1"/>
            </p:cNvSpPr>
            <p:nvPr/>
          </p:nvSpPr>
          <p:spPr bwMode="auto">
            <a:xfrm>
              <a:off x="1097" y="1353"/>
              <a:ext cx="151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Oval 6"/>
            <p:cNvSpPr>
              <a:spLocks noChangeArrowheads="1"/>
            </p:cNvSpPr>
            <p:nvPr/>
          </p:nvSpPr>
          <p:spPr bwMode="auto">
            <a:xfrm>
              <a:off x="997" y="1262"/>
              <a:ext cx="174" cy="1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18025" y="1749425"/>
            <a:ext cx="2568575" cy="276225"/>
            <a:chOff x="997" y="1262"/>
            <a:chExt cx="1618" cy="174"/>
          </a:xfrm>
        </p:grpSpPr>
        <p:sp>
          <p:nvSpPr>
            <p:cNvPr id="21540" name="Line 8"/>
            <p:cNvSpPr>
              <a:spLocks noChangeShapeType="1"/>
            </p:cNvSpPr>
            <p:nvPr/>
          </p:nvSpPr>
          <p:spPr bwMode="auto">
            <a:xfrm>
              <a:off x="1097" y="1353"/>
              <a:ext cx="151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Oval 9"/>
            <p:cNvSpPr>
              <a:spLocks noChangeArrowheads="1"/>
            </p:cNvSpPr>
            <p:nvPr/>
          </p:nvSpPr>
          <p:spPr bwMode="auto">
            <a:xfrm>
              <a:off x="997" y="1262"/>
              <a:ext cx="174" cy="1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5522913" y="2011363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1:1 (relay)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 rot="1358828">
            <a:off x="2049463" y="3086100"/>
            <a:ext cx="2568575" cy="276225"/>
            <a:chOff x="997" y="1262"/>
            <a:chExt cx="1618" cy="174"/>
          </a:xfrm>
        </p:grpSpPr>
        <p:sp>
          <p:nvSpPr>
            <p:cNvPr id="21538" name="Line 13"/>
            <p:cNvSpPr>
              <a:spLocks noChangeShapeType="1"/>
            </p:cNvSpPr>
            <p:nvPr/>
          </p:nvSpPr>
          <p:spPr bwMode="auto">
            <a:xfrm>
              <a:off x="1097" y="1353"/>
              <a:ext cx="151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Oval 14"/>
            <p:cNvSpPr>
              <a:spLocks noChangeArrowheads="1"/>
            </p:cNvSpPr>
            <p:nvPr/>
          </p:nvSpPr>
          <p:spPr bwMode="auto">
            <a:xfrm>
              <a:off x="997" y="1262"/>
              <a:ext cx="174" cy="1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006600" y="3724275"/>
            <a:ext cx="2444750" cy="276225"/>
            <a:chOff x="1264" y="2319"/>
            <a:chExt cx="1540" cy="174"/>
          </a:xfrm>
        </p:grpSpPr>
        <p:sp>
          <p:nvSpPr>
            <p:cNvPr id="21536" name="Line 15"/>
            <p:cNvSpPr>
              <a:spLocks noChangeShapeType="1"/>
            </p:cNvSpPr>
            <p:nvPr/>
          </p:nvSpPr>
          <p:spPr bwMode="auto">
            <a:xfrm>
              <a:off x="1364" y="2410"/>
              <a:ext cx="144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1264" y="2319"/>
              <a:ext cx="174" cy="174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 rot="-1433735">
            <a:off x="2049463" y="4392613"/>
            <a:ext cx="2568575" cy="276225"/>
            <a:chOff x="997" y="1262"/>
            <a:chExt cx="1618" cy="174"/>
          </a:xfrm>
        </p:grpSpPr>
        <p:sp>
          <p:nvSpPr>
            <p:cNvPr id="21534" name="Line 18"/>
            <p:cNvSpPr>
              <a:spLocks noChangeShapeType="1"/>
            </p:cNvSpPr>
            <p:nvPr/>
          </p:nvSpPr>
          <p:spPr bwMode="auto">
            <a:xfrm>
              <a:off x="1097" y="1353"/>
              <a:ext cx="151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Oval 19"/>
            <p:cNvSpPr>
              <a:spLocks noChangeArrowheads="1"/>
            </p:cNvSpPr>
            <p:nvPr/>
          </p:nvSpPr>
          <p:spPr bwMode="auto">
            <a:xfrm>
              <a:off x="997" y="1262"/>
              <a:ext cx="174" cy="1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556125" y="3729038"/>
            <a:ext cx="2568575" cy="276225"/>
            <a:chOff x="997" y="1262"/>
            <a:chExt cx="1618" cy="174"/>
          </a:xfrm>
        </p:grpSpPr>
        <p:sp>
          <p:nvSpPr>
            <p:cNvPr id="21532" name="Line 21"/>
            <p:cNvSpPr>
              <a:spLocks noChangeShapeType="1"/>
            </p:cNvSpPr>
            <p:nvPr/>
          </p:nvSpPr>
          <p:spPr bwMode="auto">
            <a:xfrm>
              <a:off x="1097" y="1353"/>
              <a:ext cx="151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Oval 22"/>
            <p:cNvSpPr>
              <a:spLocks noChangeArrowheads="1"/>
            </p:cNvSpPr>
            <p:nvPr/>
          </p:nvSpPr>
          <p:spPr bwMode="auto">
            <a:xfrm>
              <a:off x="997" y="1262"/>
              <a:ext cx="174" cy="1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5064125" y="3979863"/>
            <a:ext cx="332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Many:1 (gain - sensation,</a:t>
            </a:r>
          </a:p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complexity - perception)</a:t>
            </a:r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911725" y="5357813"/>
            <a:ext cx="2568575" cy="1423987"/>
            <a:chOff x="3094" y="3375"/>
            <a:chExt cx="1618" cy="897"/>
          </a:xfrm>
        </p:grpSpPr>
        <p:grpSp>
          <p:nvGrpSpPr>
            <p:cNvPr id="21523" name="Group 28"/>
            <p:cNvGrpSpPr>
              <a:grpSpLocks/>
            </p:cNvGrpSpPr>
            <p:nvPr/>
          </p:nvGrpSpPr>
          <p:grpSpPr bwMode="auto">
            <a:xfrm>
              <a:off x="3094" y="3375"/>
              <a:ext cx="1618" cy="174"/>
              <a:chOff x="997" y="1262"/>
              <a:chExt cx="1618" cy="174"/>
            </a:xfrm>
          </p:grpSpPr>
          <p:sp>
            <p:nvSpPr>
              <p:cNvPr id="21530" name="Line 29"/>
              <p:cNvSpPr>
                <a:spLocks noChangeShapeType="1"/>
              </p:cNvSpPr>
              <p:nvPr/>
            </p:nvSpPr>
            <p:spPr bwMode="auto">
              <a:xfrm>
                <a:off x="1097" y="1353"/>
                <a:ext cx="151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Oval 30"/>
              <p:cNvSpPr>
                <a:spLocks noChangeArrowheads="1"/>
              </p:cNvSpPr>
              <p:nvPr/>
            </p:nvSpPr>
            <p:spPr bwMode="auto">
              <a:xfrm>
                <a:off x="997" y="1262"/>
                <a:ext cx="174" cy="174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1524" name="Group 31"/>
            <p:cNvGrpSpPr>
              <a:grpSpLocks/>
            </p:cNvGrpSpPr>
            <p:nvPr/>
          </p:nvGrpSpPr>
          <p:grpSpPr bwMode="auto">
            <a:xfrm>
              <a:off x="3094" y="3736"/>
              <a:ext cx="1618" cy="174"/>
              <a:chOff x="997" y="1262"/>
              <a:chExt cx="1618" cy="174"/>
            </a:xfrm>
          </p:grpSpPr>
          <p:sp>
            <p:nvSpPr>
              <p:cNvPr id="21528" name="Line 32"/>
              <p:cNvSpPr>
                <a:spLocks noChangeShapeType="1"/>
              </p:cNvSpPr>
              <p:nvPr/>
            </p:nvSpPr>
            <p:spPr bwMode="auto">
              <a:xfrm>
                <a:off x="1097" y="1353"/>
                <a:ext cx="151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Oval 33"/>
              <p:cNvSpPr>
                <a:spLocks noChangeArrowheads="1"/>
              </p:cNvSpPr>
              <p:nvPr/>
            </p:nvSpPr>
            <p:spPr bwMode="auto">
              <a:xfrm>
                <a:off x="997" y="1262"/>
                <a:ext cx="174" cy="174"/>
              </a:xfrm>
              <a:prstGeom prst="ellipse">
                <a:avLst/>
              </a:prstGeom>
              <a:solidFill>
                <a:srgbClr val="00B050"/>
              </a:solidFill>
              <a:ln w="9525" algn="ctr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1525" name="Group 34"/>
            <p:cNvGrpSpPr>
              <a:grpSpLocks/>
            </p:cNvGrpSpPr>
            <p:nvPr/>
          </p:nvGrpSpPr>
          <p:grpSpPr bwMode="auto">
            <a:xfrm>
              <a:off x="3094" y="4098"/>
              <a:ext cx="1618" cy="174"/>
              <a:chOff x="997" y="1262"/>
              <a:chExt cx="1618" cy="174"/>
            </a:xfrm>
          </p:grpSpPr>
          <p:sp>
            <p:nvSpPr>
              <p:cNvPr id="21526" name="Line 35"/>
              <p:cNvSpPr>
                <a:spLocks noChangeShapeType="1"/>
              </p:cNvSpPr>
              <p:nvPr/>
            </p:nvSpPr>
            <p:spPr bwMode="auto">
              <a:xfrm>
                <a:off x="1097" y="1353"/>
                <a:ext cx="151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Oval 36"/>
              <p:cNvSpPr>
                <a:spLocks noChangeArrowheads="1"/>
              </p:cNvSpPr>
              <p:nvPr/>
            </p:nvSpPr>
            <p:spPr bwMode="auto">
              <a:xfrm>
                <a:off x="997" y="1262"/>
                <a:ext cx="174" cy="174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2170113" y="5618163"/>
            <a:ext cx="2568575" cy="909637"/>
            <a:chOff x="1367" y="3539"/>
            <a:chExt cx="1618" cy="573"/>
          </a:xfrm>
        </p:grpSpPr>
        <p:grpSp>
          <p:nvGrpSpPr>
            <p:cNvPr id="21518" name="Group 25"/>
            <p:cNvGrpSpPr>
              <a:grpSpLocks/>
            </p:cNvGrpSpPr>
            <p:nvPr/>
          </p:nvGrpSpPr>
          <p:grpSpPr bwMode="auto">
            <a:xfrm>
              <a:off x="1367" y="3734"/>
              <a:ext cx="1618" cy="174"/>
              <a:chOff x="997" y="1262"/>
              <a:chExt cx="1618" cy="174"/>
            </a:xfrm>
          </p:grpSpPr>
          <p:sp>
            <p:nvSpPr>
              <p:cNvPr id="21521" name="Line 26"/>
              <p:cNvSpPr>
                <a:spLocks noChangeShapeType="1"/>
              </p:cNvSpPr>
              <p:nvPr/>
            </p:nvSpPr>
            <p:spPr bwMode="auto">
              <a:xfrm>
                <a:off x="1097" y="1353"/>
                <a:ext cx="151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Oval 27"/>
              <p:cNvSpPr>
                <a:spLocks noChangeArrowheads="1"/>
              </p:cNvSpPr>
              <p:nvPr/>
            </p:nvSpPr>
            <p:spPr bwMode="auto">
              <a:xfrm>
                <a:off x="997" y="1262"/>
                <a:ext cx="174" cy="174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19" name="Line 37"/>
            <p:cNvSpPr>
              <a:spLocks noChangeShapeType="1"/>
            </p:cNvSpPr>
            <p:nvPr/>
          </p:nvSpPr>
          <p:spPr bwMode="auto">
            <a:xfrm flipV="1">
              <a:off x="2484" y="3539"/>
              <a:ext cx="494" cy="285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38"/>
            <p:cNvSpPr>
              <a:spLocks noChangeShapeType="1"/>
            </p:cNvSpPr>
            <p:nvPr/>
          </p:nvSpPr>
          <p:spPr bwMode="auto">
            <a:xfrm>
              <a:off x="2486" y="3827"/>
              <a:ext cx="494" cy="285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7" name="Text Box 39"/>
          <p:cNvSpPr txBox="1">
            <a:spLocks noChangeArrowheads="1"/>
          </p:cNvSpPr>
          <p:nvPr/>
        </p:nvSpPr>
        <p:spPr bwMode="auto">
          <a:xfrm>
            <a:off x="1592263" y="6299200"/>
            <a:ext cx="2290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1:Many (arousal)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28"/>
          <p:cNvGrpSpPr>
            <a:grpSpLocks/>
          </p:cNvGrpSpPr>
          <p:nvPr/>
        </p:nvGrpSpPr>
        <p:grpSpPr bwMode="auto">
          <a:xfrm>
            <a:off x="546100" y="957263"/>
            <a:ext cx="4075113" cy="390525"/>
            <a:chOff x="357" y="594"/>
            <a:chExt cx="2567" cy="246"/>
          </a:xfrm>
        </p:grpSpPr>
        <p:sp>
          <p:nvSpPr>
            <p:cNvPr id="16523" name="Oval 6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24" name="Oval 7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25" name="Oval 8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26" name="Oval 9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27" name="Oval 10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28" name="Oval 11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29" name="Oval 12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30" name="Oval 13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31" name="Oval 14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32" name="Oval 15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33" name="Oval 16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6387" name="Group 129"/>
          <p:cNvGrpSpPr>
            <a:grpSpLocks/>
          </p:cNvGrpSpPr>
          <p:nvPr/>
        </p:nvGrpSpPr>
        <p:grpSpPr bwMode="auto">
          <a:xfrm>
            <a:off x="546100" y="2955925"/>
            <a:ext cx="4075113" cy="390525"/>
            <a:chOff x="357" y="594"/>
            <a:chExt cx="2567" cy="246"/>
          </a:xfrm>
        </p:grpSpPr>
        <p:sp>
          <p:nvSpPr>
            <p:cNvPr id="16512" name="Oval 130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13" name="Oval 131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14" name="Oval 132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15" name="Oval 133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16" name="Oval 134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17" name="Oval 135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18" name="Oval 136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19" name="Oval 137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20" name="Oval 138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21" name="Oval 139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22" name="Oval 140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6388" name="Oval 142"/>
          <p:cNvSpPr>
            <a:spLocks noChangeArrowheads="1"/>
          </p:cNvSpPr>
          <p:nvPr/>
        </p:nvSpPr>
        <p:spPr bwMode="auto">
          <a:xfrm>
            <a:off x="546100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9" name="Oval 143"/>
          <p:cNvSpPr>
            <a:spLocks noChangeArrowheads="1"/>
          </p:cNvSpPr>
          <p:nvPr/>
        </p:nvSpPr>
        <p:spPr bwMode="auto">
          <a:xfrm>
            <a:off x="9159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0" name="Oval 144"/>
          <p:cNvSpPr>
            <a:spLocks noChangeArrowheads="1"/>
          </p:cNvSpPr>
          <p:nvPr/>
        </p:nvSpPr>
        <p:spPr bwMode="auto">
          <a:xfrm>
            <a:off x="12842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9825" name="Oval 145"/>
          <p:cNvSpPr>
            <a:spLocks noChangeArrowheads="1"/>
          </p:cNvSpPr>
          <p:nvPr/>
        </p:nvSpPr>
        <p:spPr bwMode="auto">
          <a:xfrm>
            <a:off x="16525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2" name="Oval 146"/>
          <p:cNvSpPr>
            <a:spLocks noChangeArrowheads="1"/>
          </p:cNvSpPr>
          <p:nvPr/>
        </p:nvSpPr>
        <p:spPr bwMode="auto">
          <a:xfrm>
            <a:off x="20208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3" name="Oval 147"/>
          <p:cNvSpPr>
            <a:spLocks noChangeArrowheads="1"/>
          </p:cNvSpPr>
          <p:nvPr/>
        </p:nvSpPr>
        <p:spPr bwMode="auto">
          <a:xfrm>
            <a:off x="23891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4" name="Oval 148"/>
          <p:cNvSpPr>
            <a:spLocks noChangeArrowheads="1"/>
          </p:cNvSpPr>
          <p:nvPr/>
        </p:nvSpPr>
        <p:spPr bwMode="auto">
          <a:xfrm>
            <a:off x="27574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9829" name="Oval 149"/>
          <p:cNvSpPr>
            <a:spLocks noChangeArrowheads="1"/>
          </p:cNvSpPr>
          <p:nvPr/>
        </p:nvSpPr>
        <p:spPr bwMode="auto">
          <a:xfrm>
            <a:off x="31257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6" name="Oval 150"/>
          <p:cNvSpPr>
            <a:spLocks noChangeArrowheads="1"/>
          </p:cNvSpPr>
          <p:nvPr/>
        </p:nvSpPr>
        <p:spPr bwMode="auto">
          <a:xfrm>
            <a:off x="34940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7" name="Oval 151"/>
          <p:cNvSpPr>
            <a:spLocks noChangeArrowheads="1"/>
          </p:cNvSpPr>
          <p:nvPr/>
        </p:nvSpPr>
        <p:spPr bwMode="auto">
          <a:xfrm>
            <a:off x="38623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8" name="Oval 152"/>
          <p:cNvSpPr>
            <a:spLocks noChangeArrowheads="1"/>
          </p:cNvSpPr>
          <p:nvPr/>
        </p:nvSpPr>
        <p:spPr bwMode="auto">
          <a:xfrm>
            <a:off x="42306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6399" name="Group 153"/>
          <p:cNvGrpSpPr>
            <a:grpSpLocks/>
          </p:cNvGrpSpPr>
          <p:nvPr/>
        </p:nvGrpSpPr>
        <p:grpSpPr bwMode="auto">
          <a:xfrm>
            <a:off x="546100" y="1766888"/>
            <a:ext cx="4075113" cy="390525"/>
            <a:chOff x="357" y="594"/>
            <a:chExt cx="2567" cy="246"/>
          </a:xfrm>
        </p:grpSpPr>
        <p:sp>
          <p:nvSpPr>
            <p:cNvPr id="16501" name="Oval 154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02" name="Oval 155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03" name="Oval 156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04" name="Oval 157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05" name="Oval 158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06" name="Oval 159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07" name="Oval 160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08" name="Oval 161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09" name="Oval 162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10" name="Oval 163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11" name="Oval 164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6400" name="Group 165"/>
          <p:cNvGrpSpPr>
            <a:grpSpLocks/>
          </p:cNvGrpSpPr>
          <p:nvPr/>
        </p:nvGrpSpPr>
        <p:grpSpPr bwMode="auto">
          <a:xfrm>
            <a:off x="546100" y="1362075"/>
            <a:ext cx="4075113" cy="390525"/>
            <a:chOff x="357" y="594"/>
            <a:chExt cx="2567" cy="246"/>
          </a:xfrm>
        </p:grpSpPr>
        <p:sp>
          <p:nvSpPr>
            <p:cNvPr id="16490" name="Oval 166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91" name="Oval 167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92" name="Oval 168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93" name="Oval 169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94" name="Oval 170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95" name="Oval 171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96" name="Oval 172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97" name="Oval 173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98" name="Oval 174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99" name="Oval 175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500" name="Oval 176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6401" name="Group 177"/>
          <p:cNvGrpSpPr>
            <a:grpSpLocks/>
          </p:cNvGrpSpPr>
          <p:nvPr/>
        </p:nvGrpSpPr>
        <p:grpSpPr bwMode="auto">
          <a:xfrm>
            <a:off x="546100" y="2563813"/>
            <a:ext cx="4075113" cy="390525"/>
            <a:chOff x="357" y="594"/>
            <a:chExt cx="2567" cy="246"/>
          </a:xfrm>
        </p:grpSpPr>
        <p:sp>
          <p:nvSpPr>
            <p:cNvPr id="16479" name="Oval 178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80" name="Oval 179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81" name="Oval 180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82" name="Oval 181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83" name="Oval 182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84" name="Oval 183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85" name="Oval 184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86" name="Oval 185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87" name="Oval 186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88" name="Oval 187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89" name="Oval 188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6402" name="Oval 192"/>
          <p:cNvSpPr>
            <a:spLocks noChangeArrowheads="1"/>
          </p:cNvSpPr>
          <p:nvPr/>
        </p:nvSpPr>
        <p:spPr bwMode="auto">
          <a:xfrm>
            <a:off x="568325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9873" name="Oval 193"/>
          <p:cNvSpPr>
            <a:spLocks noChangeArrowheads="1"/>
          </p:cNvSpPr>
          <p:nvPr/>
        </p:nvSpPr>
        <p:spPr bwMode="auto">
          <a:xfrm>
            <a:off x="9382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404" name="Oval 194"/>
          <p:cNvSpPr>
            <a:spLocks noChangeArrowheads="1"/>
          </p:cNvSpPr>
          <p:nvPr/>
        </p:nvSpPr>
        <p:spPr bwMode="auto">
          <a:xfrm>
            <a:off x="13065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405" name="Oval 195"/>
          <p:cNvSpPr>
            <a:spLocks noChangeArrowheads="1"/>
          </p:cNvSpPr>
          <p:nvPr/>
        </p:nvSpPr>
        <p:spPr bwMode="auto">
          <a:xfrm>
            <a:off x="16748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406" name="Oval 196"/>
          <p:cNvSpPr>
            <a:spLocks noChangeArrowheads="1"/>
          </p:cNvSpPr>
          <p:nvPr/>
        </p:nvSpPr>
        <p:spPr bwMode="auto">
          <a:xfrm>
            <a:off x="20431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407" name="Oval 197"/>
          <p:cNvSpPr>
            <a:spLocks noChangeArrowheads="1"/>
          </p:cNvSpPr>
          <p:nvPr/>
        </p:nvSpPr>
        <p:spPr bwMode="auto">
          <a:xfrm>
            <a:off x="24114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408" name="Oval 198"/>
          <p:cNvSpPr>
            <a:spLocks noChangeArrowheads="1"/>
          </p:cNvSpPr>
          <p:nvPr/>
        </p:nvSpPr>
        <p:spPr bwMode="auto">
          <a:xfrm>
            <a:off x="27797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409" name="Oval 199"/>
          <p:cNvSpPr>
            <a:spLocks noChangeArrowheads="1"/>
          </p:cNvSpPr>
          <p:nvPr/>
        </p:nvSpPr>
        <p:spPr bwMode="auto">
          <a:xfrm>
            <a:off x="31480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410" name="Oval 200"/>
          <p:cNvSpPr>
            <a:spLocks noChangeArrowheads="1"/>
          </p:cNvSpPr>
          <p:nvPr/>
        </p:nvSpPr>
        <p:spPr bwMode="auto">
          <a:xfrm>
            <a:off x="35163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9881" name="Oval 201"/>
          <p:cNvSpPr>
            <a:spLocks noChangeArrowheads="1"/>
          </p:cNvSpPr>
          <p:nvPr/>
        </p:nvSpPr>
        <p:spPr bwMode="auto">
          <a:xfrm>
            <a:off x="38846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412" name="Oval 202"/>
          <p:cNvSpPr>
            <a:spLocks noChangeArrowheads="1"/>
          </p:cNvSpPr>
          <p:nvPr/>
        </p:nvSpPr>
        <p:spPr bwMode="auto">
          <a:xfrm>
            <a:off x="42529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6413" name="Group 203"/>
          <p:cNvGrpSpPr>
            <a:grpSpLocks/>
          </p:cNvGrpSpPr>
          <p:nvPr/>
        </p:nvGrpSpPr>
        <p:grpSpPr bwMode="auto">
          <a:xfrm>
            <a:off x="568325" y="5345113"/>
            <a:ext cx="4075113" cy="390525"/>
            <a:chOff x="357" y="594"/>
            <a:chExt cx="2567" cy="246"/>
          </a:xfrm>
        </p:grpSpPr>
        <p:sp>
          <p:nvSpPr>
            <p:cNvPr id="16468" name="Oval 204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69" name="Oval 205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70" name="Oval 206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71" name="Oval 207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72" name="Oval 208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73" name="Oval 209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74" name="Oval 210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75" name="Oval 211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76" name="Oval 212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77" name="Oval 213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78" name="Oval 214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6414" name="Group 215"/>
          <p:cNvGrpSpPr>
            <a:grpSpLocks/>
          </p:cNvGrpSpPr>
          <p:nvPr/>
        </p:nvGrpSpPr>
        <p:grpSpPr bwMode="auto">
          <a:xfrm>
            <a:off x="568325" y="4562475"/>
            <a:ext cx="4075113" cy="390525"/>
            <a:chOff x="357" y="594"/>
            <a:chExt cx="2567" cy="246"/>
          </a:xfrm>
        </p:grpSpPr>
        <p:sp>
          <p:nvSpPr>
            <p:cNvPr id="16457" name="Oval 216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58" name="Oval 217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59" name="Oval 218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60" name="Oval 219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61" name="Oval 220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62" name="Oval 221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63" name="Oval 222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64" name="Oval 223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65" name="Oval 224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66" name="Oval 225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67" name="Oval 226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6415" name="Group 227"/>
          <p:cNvGrpSpPr>
            <a:grpSpLocks/>
          </p:cNvGrpSpPr>
          <p:nvPr/>
        </p:nvGrpSpPr>
        <p:grpSpPr bwMode="auto">
          <a:xfrm>
            <a:off x="568325" y="4156075"/>
            <a:ext cx="4075113" cy="390525"/>
            <a:chOff x="357" y="594"/>
            <a:chExt cx="2567" cy="246"/>
          </a:xfrm>
        </p:grpSpPr>
        <p:sp>
          <p:nvSpPr>
            <p:cNvPr id="16446" name="Oval 228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47" name="Oval 229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48" name="Oval 230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49" name="Oval 231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50" name="Oval 232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51" name="Oval 233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52" name="Oval 234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53" name="Oval 235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54" name="Oval 236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55" name="Oval 237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56" name="Oval 238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6416" name="Oval 240"/>
          <p:cNvSpPr>
            <a:spLocks noChangeArrowheads="1"/>
          </p:cNvSpPr>
          <p:nvPr/>
        </p:nvSpPr>
        <p:spPr bwMode="auto">
          <a:xfrm>
            <a:off x="568325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417" name="Oval 241"/>
          <p:cNvSpPr>
            <a:spLocks noChangeArrowheads="1"/>
          </p:cNvSpPr>
          <p:nvPr/>
        </p:nvSpPr>
        <p:spPr bwMode="auto">
          <a:xfrm>
            <a:off x="9382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9922" name="Oval 242"/>
          <p:cNvSpPr>
            <a:spLocks noChangeArrowheads="1"/>
          </p:cNvSpPr>
          <p:nvPr/>
        </p:nvSpPr>
        <p:spPr bwMode="auto">
          <a:xfrm>
            <a:off x="13065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9923" name="Oval 243"/>
          <p:cNvSpPr>
            <a:spLocks noChangeArrowheads="1"/>
          </p:cNvSpPr>
          <p:nvPr/>
        </p:nvSpPr>
        <p:spPr bwMode="auto">
          <a:xfrm>
            <a:off x="16748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9924" name="Oval 244"/>
          <p:cNvSpPr>
            <a:spLocks noChangeArrowheads="1"/>
          </p:cNvSpPr>
          <p:nvPr/>
        </p:nvSpPr>
        <p:spPr bwMode="auto">
          <a:xfrm>
            <a:off x="20431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9925" name="Oval 245"/>
          <p:cNvSpPr>
            <a:spLocks noChangeArrowheads="1"/>
          </p:cNvSpPr>
          <p:nvPr/>
        </p:nvSpPr>
        <p:spPr bwMode="auto">
          <a:xfrm>
            <a:off x="24114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9926" name="Oval 246"/>
          <p:cNvSpPr>
            <a:spLocks noChangeArrowheads="1"/>
          </p:cNvSpPr>
          <p:nvPr/>
        </p:nvSpPr>
        <p:spPr bwMode="auto">
          <a:xfrm>
            <a:off x="27797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9927" name="Oval 247"/>
          <p:cNvSpPr>
            <a:spLocks noChangeArrowheads="1"/>
          </p:cNvSpPr>
          <p:nvPr/>
        </p:nvSpPr>
        <p:spPr bwMode="auto">
          <a:xfrm>
            <a:off x="31480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9928" name="Oval 248"/>
          <p:cNvSpPr>
            <a:spLocks noChangeArrowheads="1"/>
          </p:cNvSpPr>
          <p:nvPr/>
        </p:nvSpPr>
        <p:spPr bwMode="auto">
          <a:xfrm>
            <a:off x="35163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425" name="Oval 249"/>
          <p:cNvSpPr>
            <a:spLocks noChangeArrowheads="1"/>
          </p:cNvSpPr>
          <p:nvPr/>
        </p:nvSpPr>
        <p:spPr bwMode="auto">
          <a:xfrm>
            <a:off x="38846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426" name="Oval 250"/>
          <p:cNvSpPr>
            <a:spLocks noChangeArrowheads="1"/>
          </p:cNvSpPr>
          <p:nvPr/>
        </p:nvSpPr>
        <p:spPr bwMode="auto">
          <a:xfrm>
            <a:off x="42529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6427" name="Group 251"/>
          <p:cNvGrpSpPr>
            <a:grpSpLocks/>
          </p:cNvGrpSpPr>
          <p:nvPr/>
        </p:nvGrpSpPr>
        <p:grpSpPr bwMode="auto">
          <a:xfrm>
            <a:off x="568325" y="4953000"/>
            <a:ext cx="4075113" cy="390525"/>
            <a:chOff x="357" y="594"/>
            <a:chExt cx="2567" cy="246"/>
          </a:xfrm>
        </p:grpSpPr>
        <p:sp>
          <p:nvSpPr>
            <p:cNvPr id="16435" name="Oval 252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36" name="Oval 253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37" name="Oval 254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38" name="Oval 255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39" name="Oval 256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40" name="Oval 257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41" name="Oval 258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42" name="Oval 259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43" name="Oval 260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44" name="Oval 261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45" name="Oval 262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1" name="Group 269"/>
          <p:cNvGrpSpPr>
            <a:grpSpLocks/>
          </p:cNvGrpSpPr>
          <p:nvPr/>
        </p:nvGrpSpPr>
        <p:grpSpPr bwMode="auto">
          <a:xfrm>
            <a:off x="5878513" y="2200275"/>
            <a:ext cx="2162175" cy="2108200"/>
            <a:chOff x="3703" y="1386"/>
            <a:chExt cx="1362" cy="1328"/>
          </a:xfrm>
        </p:grpSpPr>
        <p:sp>
          <p:nvSpPr>
            <p:cNvPr id="16432" name="Oval 266"/>
            <p:cNvSpPr>
              <a:spLocks noChangeArrowheads="1"/>
            </p:cNvSpPr>
            <p:nvPr/>
          </p:nvSpPr>
          <p:spPr bwMode="auto">
            <a:xfrm>
              <a:off x="3895" y="1386"/>
              <a:ext cx="137" cy="31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33" name="Oval 267"/>
            <p:cNvSpPr>
              <a:spLocks noChangeArrowheads="1"/>
            </p:cNvSpPr>
            <p:nvPr/>
          </p:nvSpPr>
          <p:spPr bwMode="auto">
            <a:xfrm>
              <a:off x="4759" y="1391"/>
              <a:ext cx="137" cy="31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34" name="Freeform 268"/>
            <p:cNvSpPr>
              <a:spLocks/>
            </p:cNvSpPr>
            <p:nvPr/>
          </p:nvSpPr>
          <p:spPr bwMode="auto">
            <a:xfrm>
              <a:off x="3703" y="2263"/>
              <a:ext cx="1362" cy="451"/>
            </a:xfrm>
            <a:custGeom>
              <a:avLst/>
              <a:gdLst>
                <a:gd name="T0" fmla="*/ 0 w 1362"/>
                <a:gd name="T1" fmla="*/ 0 h 451"/>
                <a:gd name="T2" fmla="*/ 210 w 1362"/>
                <a:gd name="T3" fmla="*/ 311 h 451"/>
                <a:gd name="T4" fmla="*/ 731 w 1362"/>
                <a:gd name="T5" fmla="*/ 448 h 451"/>
                <a:gd name="T6" fmla="*/ 1188 w 1362"/>
                <a:gd name="T7" fmla="*/ 292 h 451"/>
                <a:gd name="T8" fmla="*/ 1362 w 1362"/>
                <a:gd name="T9" fmla="*/ 9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451"/>
                <a:gd name="T17" fmla="*/ 1362 w 1362"/>
                <a:gd name="T18" fmla="*/ 451 h 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451">
                  <a:moveTo>
                    <a:pt x="0" y="0"/>
                  </a:moveTo>
                  <a:cubicBezTo>
                    <a:pt x="44" y="118"/>
                    <a:pt x="88" y="236"/>
                    <a:pt x="210" y="311"/>
                  </a:cubicBezTo>
                  <a:cubicBezTo>
                    <a:pt x="332" y="386"/>
                    <a:pt x="568" y="451"/>
                    <a:pt x="731" y="448"/>
                  </a:cubicBezTo>
                  <a:cubicBezTo>
                    <a:pt x="894" y="445"/>
                    <a:pt x="1083" y="365"/>
                    <a:pt x="1188" y="292"/>
                  </a:cubicBezTo>
                  <a:cubicBezTo>
                    <a:pt x="1293" y="219"/>
                    <a:pt x="1335" y="55"/>
                    <a:pt x="1362" y="9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29" name="Text Box 270"/>
          <p:cNvSpPr txBox="1">
            <a:spLocks noChangeArrowheads="1"/>
          </p:cNvSpPr>
          <p:nvPr/>
        </p:nvSpPr>
        <p:spPr bwMode="auto">
          <a:xfrm>
            <a:off x="701609" y="184150"/>
            <a:ext cx="3651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A 2D Sheet of Sensory Neurons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(Yes/No/Mo’ responses)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9951" name="Rectangle 271"/>
          <p:cNvSpPr>
            <a:spLocks noChangeArrowheads="1"/>
          </p:cNvSpPr>
          <p:nvPr/>
        </p:nvSpPr>
        <p:spPr bwMode="auto">
          <a:xfrm>
            <a:off x="712210" y="6069804"/>
            <a:ext cx="7691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/>
              <a:t>The Stimulus as been </a:t>
            </a:r>
            <a:r>
              <a:rPr lang="en-US" sz="1800" dirty="0" smtClean="0"/>
              <a:t>‘broken down’ into </a:t>
            </a:r>
            <a:r>
              <a:rPr lang="en-US" sz="1800" dirty="0"/>
              <a:t>a 2D </a:t>
            </a:r>
            <a:r>
              <a:rPr lang="en-US" sz="1800" u="sng" dirty="0"/>
              <a:t>Map</a:t>
            </a:r>
            <a:r>
              <a:rPr lang="en-US" sz="1800" dirty="0"/>
              <a:t> of Neural </a:t>
            </a:r>
            <a:r>
              <a:rPr lang="en-US" sz="1800" dirty="0" smtClean="0"/>
              <a:t>Activity</a:t>
            </a:r>
          </a:p>
          <a:p>
            <a:pPr algn="ctr" eaLnBrk="0" hangingPunct="0"/>
            <a:r>
              <a:rPr lang="en-US" sz="1800" dirty="0" smtClean="0"/>
              <a:t>The ONE stimulus is now the activity of ELEVEN neurons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700714" y="471489"/>
            <a:ext cx="2514599" cy="83099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 highly simplified, but nevertheless instructive example.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199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1998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998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998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199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199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199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199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199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1998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998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998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199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199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199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1999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remove"/>
                                        <p:tgtEl>
                                          <p:spTgt spid="199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remove"/>
                                        <p:tgtEl>
                                          <p:spTgt spid="199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199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1999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199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199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199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1999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199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199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199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199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remove"/>
                                        <p:tgtEl>
                                          <p:spTgt spid="199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remove"/>
                                        <p:tgtEl>
                                          <p:spTgt spid="19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19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19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remove"/>
                                        <p:tgtEl>
                                          <p:spTgt spid="199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remove"/>
                                        <p:tgtEl>
                                          <p:spTgt spid="199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3" dur="500" autoRev="1" fill="remove"/>
                                        <p:tgtEl>
                                          <p:spTgt spid="199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199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autoRev="1" fill="remove"/>
                                        <p:tgtEl>
                                          <p:spTgt spid="199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autoRev="1" fill="remove"/>
                                        <p:tgtEl>
                                          <p:spTgt spid="199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199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199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autoRev="1" fill="remove"/>
                                        <p:tgtEl>
                                          <p:spTgt spid="199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autoRev="1" fill="remove"/>
                                        <p:tgtEl>
                                          <p:spTgt spid="19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19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199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825" grpId="0" animBg="1"/>
      <p:bldP spid="199829" grpId="0" animBg="1"/>
      <p:bldP spid="199873" grpId="0" animBg="1"/>
      <p:bldP spid="199881" grpId="0" animBg="1"/>
      <p:bldP spid="199922" grpId="0" animBg="1"/>
      <p:bldP spid="199923" grpId="0" animBg="1"/>
      <p:bldP spid="199924" grpId="0" animBg="1"/>
      <p:bldP spid="199925" grpId="0" animBg="1"/>
      <p:bldP spid="199926" grpId="0" animBg="1"/>
      <p:bldP spid="199927" grpId="0" animBg="1"/>
      <p:bldP spid="199928" grpId="0" animBg="1"/>
      <p:bldP spid="1999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546100" y="957263"/>
            <a:ext cx="4075113" cy="390525"/>
            <a:chOff x="357" y="594"/>
            <a:chExt cx="2567" cy="246"/>
          </a:xfrm>
        </p:grpSpPr>
        <p:sp>
          <p:nvSpPr>
            <p:cNvPr id="19613" name="Oval 3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14" name="Oval 4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15" name="Oval 5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16" name="Oval 6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17" name="Oval 7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18" name="Oval 8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19" name="Oval 9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20" name="Oval 10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21" name="Oval 11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22" name="Oval 12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23" name="Oval 13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9459" name="Group 14"/>
          <p:cNvGrpSpPr>
            <a:grpSpLocks/>
          </p:cNvGrpSpPr>
          <p:nvPr/>
        </p:nvGrpSpPr>
        <p:grpSpPr bwMode="auto">
          <a:xfrm>
            <a:off x="546100" y="2955925"/>
            <a:ext cx="4075113" cy="390525"/>
            <a:chOff x="357" y="594"/>
            <a:chExt cx="2567" cy="246"/>
          </a:xfrm>
        </p:grpSpPr>
        <p:sp>
          <p:nvSpPr>
            <p:cNvPr id="19602" name="Oval 15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03" name="Oval 16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04" name="Oval 17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05" name="Oval 18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06" name="Oval 19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07" name="Oval 20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08" name="Oval 21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09" name="Oval 22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10" name="Oval 23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11" name="Oval 24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12" name="Oval 25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9460" name="Oval 26"/>
          <p:cNvSpPr>
            <a:spLocks noChangeArrowheads="1"/>
          </p:cNvSpPr>
          <p:nvPr/>
        </p:nvSpPr>
        <p:spPr bwMode="auto">
          <a:xfrm>
            <a:off x="546100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61" name="Oval 27"/>
          <p:cNvSpPr>
            <a:spLocks noChangeArrowheads="1"/>
          </p:cNvSpPr>
          <p:nvPr/>
        </p:nvSpPr>
        <p:spPr bwMode="auto">
          <a:xfrm>
            <a:off x="9159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788" name="Oval 28"/>
          <p:cNvSpPr>
            <a:spLocks noChangeArrowheads="1"/>
          </p:cNvSpPr>
          <p:nvPr/>
        </p:nvSpPr>
        <p:spPr bwMode="auto">
          <a:xfrm>
            <a:off x="16525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63" name="Oval 29"/>
          <p:cNvSpPr>
            <a:spLocks noChangeArrowheads="1"/>
          </p:cNvSpPr>
          <p:nvPr/>
        </p:nvSpPr>
        <p:spPr bwMode="auto">
          <a:xfrm>
            <a:off x="20208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64" name="Oval 30"/>
          <p:cNvSpPr>
            <a:spLocks noChangeArrowheads="1"/>
          </p:cNvSpPr>
          <p:nvPr/>
        </p:nvSpPr>
        <p:spPr bwMode="auto">
          <a:xfrm>
            <a:off x="23891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791" name="Oval 31"/>
          <p:cNvSpPr>
            <a:spLocks noChangeArrowheads="1"/>
          </p:cNvSpPr>
          <p:nvPr/>
        </p:nvSpPr>
        <p:spPr bwMode="auto">
          <a:xfrm>
            <a:off x="31257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66" name="Oval 32"/>
          <p:cNvSpPr>
            <a:spLocks noChangeArrowheads="1"/>
          </p:cNvSpPr>
          <p:nvPr/>
        </p:nvSpPr>
        <p:spPr bwMode="auto">
          <a:xfrm>
            <a:off x="34940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67" name="Oval 33"/>
          <p:cNvSpPr>
            <a:spLocks noChangeArrowheads="1"/>
          </p:cNvSpPr>
          <p:nvPr/>
        </p:nvSpPr>
        <p:spPr bwMode="auto">
          <a:xfrm>
            <a:off x="38623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68" name="Oval 34"/>
          <p:cNvSpPr>
            <a:spLocks noChangeArrowheads="1"/>
          </p:cNvSpPr>
          <p:nvPr/>
        </p:nvSpPr>
        <p:spPr bwMode="auto">
          <a:xfrm>
            <a:off x="42306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9469" name="Group 35"/>
          <p:cNvGrpSpPr>
            <a:grpSpLocks/>
          </p:cNvGrpSpPr>
          <p:nvPr/>
        </p:nvGrpSpPr>
        <p:grpSpPr bwMode="auto">
          <a:xfrm>
            <a:off x="546100" y="1766888"/>
            <a:ext cx="4075113" cy="390525"/>
            <a:chOff x="357" y="594"/>
            <a:chExt cx="2567" cy="246"/>
          </a:xfrm>
        </p:grpSpPr>
        <p:sp>
          <p:nvSpPr>
            <p:cNvPr id="19591" name="Oval 36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92" name="Oval 37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93" name="Oval 38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94" name="Oval 39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95" name="Oval 40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96" name="Oval 41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97" name="Oval 42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98" name="Oval 43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99" name="Oval 44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00" name="Oval 45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601" name="Oval 46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9470" name="Group 47"/>
          <p:cNvGrpSpPr>
            <a:grpSpLocks/>
          </p:cNvGrpSpPr>
          <p:nvPr/>
        </p:nvGrpSpPr>
        <p:grpSpPr bwMode="auto">
          <a:xfrm>
            <a:off x="546100" y="1362075"/>
            <a:ext cx="4075113" cy="390525"/>
            <a:chOff x="357" y="594"/>
            <a:chExt cx="2567" cy="246"/>
          </a:xfrm>
        </p:grpSpPr>
        <p:sp>
          <p:nvSpPr>
            <p:cNvPr id="19580" name="Oval 48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81" name="Oval 49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82" name="Oval 50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83" name="Oval 51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84" name="Oval 52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85" name="Oval 53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86" name="Oval 54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87" name="Oval 55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88" name="Oval 56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89" name="Oval 57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90" name="Oval 58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9471" name="Group 59"/>
          <p:cNvGrpSpPr>
            <a:grpSpLocks/>
          </p:cNvGrpSpPr>
          <p:nvPr/>
        </p:nvGrpSpPr>
        <p:grpSpPr bwMode="auto">
          <a:xfrm>
            <a:off x="546100" y="2563813"/>
            <a:ext cx="4075113" cy="390525"/>
            <a:chOff x="357" y="594"/>
            <a:chExt cx="2567" cy="246"/>
          </a:xfrm>
        </p:grpSpPr>
        <p:sp>
          <p:nvSpPr>
            <p:cNvPr id="19569" name="Oval 60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70" name="Oval 61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71" name="Oval 62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72" name="Oval 63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73" name="Oval 64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74" name="Oval 65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75" name="Oval 66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76" name="Oval 67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77" name="Oval 68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78" name="Oval 69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79" name="Oval 70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45831" name="Oval 71"/>
          <p:cNvSpPr>
            <a:spLocks noChangeArrowheads="1"/>
          </p:cNvSpPr>
          <p:nvPr/>
        </p:nvSpPr>
        <p:spPr bwMode="auto">
          <a:xfrm>
            <a:off x="9382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73" name="Oval 72"/>
          <p:cNvSpPr>
            <a:spLocks noChangeArrowheads="1"/>
          </p:cNvSpPr>
          <p:nvPr/>
        </p:nvSpPr>
        <p:spPr bwMode="auto">
          <a:xfrm>
            <a:off x="13065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74" name="Oval 73"/>
          <p:cNvSpPr>
            <a:spLocks noChangeArrowheads="1"/>
          </p:cNvSpPr>
          <p:nvPr/>
        </p:nvSpPr>
        <p:spPr bwMode="auto">
          <a:xfrm>
            <a:off x="16748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75" name="Oval 74"/>
          <p:cNvSpPr>
            <a:spLocks noChangeArrowheads="1"/>
          </p:cNvSpPr>
          <p:nvPr/>
        </p:nvSpPr>
        <p:spPr bwMode="auto">
          <a:xfrm>
            <a:off x="20431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76" name="Oval 75"/>
          <p:cNvSpPr>
            <a:spLocks noChangeArrowheads="1"/>
          </p:cNvSpPr>
          <p:nvPr/>
        </p:nvSpPr>
        <p:spPr bwMode="auto">
          <a:xfrm>
            <a:off x="24114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77" name="Oval 76"/>
          <p:cNvSpPr>
            <a:spLocks noChangeArrowheads="1"/>
          </p:cNvSpPr>
          <p:nvPr/>
        </p:nvSpPr>
        <p:spPr bwMode="auto">
          <a:xfrm>
            <a:off x="27797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78" name="Oval 77"/>
          <p:cNvSpPr>
            <a:spLocks noChangeArrowheads="1"/>
          </p:cNvSpPr>
          <p:nvPr/>
        </p:nvSpPr>
        <p:spPr bwMode="auto">
          <a:xfrm>
            <a:off x="31480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79" name="Oval 78"/>
          <p:cNvSpPr>
            <a:spLocks noChangeArrowheads="1"/>
          </p:cNvSpPr>
          <p:nvPr/>
        </p:nvSpPr>
        <p:spPr bwMode="auto">
          <a:xfrm>
            <a:off x="35163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839" name="Oval 79"/>
          <p:cNvSpPr>
            <a:spLocks noChangeArrowheads="1"/>
          </p:cNvSpPr>
          <p:nvPr/>
        </p:nvSpPr>
        <p:spPr bwMode="auto">
          <a:xfrm>
            <a:off x="38846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81" name="Oval 80"/>
          <p:cNvSpPr>
            <a:spLocks noChangeArrowheads="1"/>
          </p:cNvSpPr>
          <p:nvPr/>
        </p:nvSpPr>
        <p:spPr bwMode="auto">
          <a:xfrm>
            <a:off x="42529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9482" name="Group 81"/>
          <p:cNvGrpSpPr>
            <a:grpSpLocks/>
          </p:cNvGrpSpPr>
          <p:nvPr/>
        </p:nvGrpSpPr>
        <p:grpSpPr bwMode="auto">
          <a:xfrm>
            <a:off x="568325" y="5345113"/>
            <a:ext cx="4075113" cy="390525"/>
            <a:chOff x="357" y="594"/>
            <a:chExt cx="2567" cy="246"/>
          </a:xfrm>
        </p:grpSpPr>
        <p:sp>
          <p:nvSpPr>
            <p:cNvPr id="19558" name="Oval 82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59" name="Oval 83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60" name="Oval 84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61" name="Oval 85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62" name="Oval 86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63" name="Oval 87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64" name="Oval 88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65" name="Oval 89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66" name="Oval 90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67" name="Oval 91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68" name="Oval 92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9483" name="Group 93"/>
          <p:cNvGrpSpPr>
            <a:grpSpLocks/>
          </p:cNvGrpSpPr>
          <p:nvPr/>
        </p:nvGrpSpPr>
        <p:grpSpPr bwMode="auto">
          <a:xfrm>
            <a:off x="568325" y="4562475"/>
            <a:ext cx="4075113" cy="390525"/>
            <a:chOff x="357" y="594"/>
            <a:chExt cx="2567" cy="246"/>
          </a:xfrm>
        </p:grpSpPr>
        <p:sp>
          <p:nvSpPr>
            <p:cNvPr id="19547" name="Oval 94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48" name="Oval 95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49" name="Oval 96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50" name="Oval 97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51" name="Oval 98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52" name="Oval 99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53" name="Oval 100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54" name="Oval 101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55" name="Oval 102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56" name="Oval 103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57" name="Oval 104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9484" name="Group 105"/>
          <p:cNvGrpSpPr>
            <a:grpSpLocks/>
          </p:cNvGrpSpPr>
          <p:nvPr/>
        </p:nvGrpSpPr>
        <p:grpSpPr bwMode="auto">
          <a:xfrm>
            <a:off x="568325" y="4156075"/>
            <a:ext cx="4075113" cy="390525"/>
            <a:chOff x="357" y="594"/>
            <a:chExt cx="2567" cy="246"/>
          </a:xfrm>
        </p:grpSpPr>
        <p:sp>
          <p:nvSpPr>
            <p:cNvPr id="19536" name="Oval 106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37" name="Oval 107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38" name="Oval 108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39" name="Oval 109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40" name="Oval 110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41" name="Oval 111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42" name="Oval 112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43" name="Oval 113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44" name="Oval 114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45" name="Oval 115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46" name="Oval 116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9485" name="Oval 117"/>
          <p:cNvSpPr>
            <a:spLocks noChangeArrowheads="1"/>
          </p:cNvSpPr>
          <p:nvPr/>
        </p:nvSpPr>
        <p:spPr bwMode="auto">
          <a:xfrm>
            <a:off x="568325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86" name="Oval 118"/>
          <p:cNvSpPr>
            <a:spLocks noChangeArrowheads="1"/>
          </p:cNvSpPr>
          <p:nvPr/>
        </p:nvSpPr>
        <p:spPr bwMode="auto">
          <a:xfrm>
            <a:off x="9382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879" name="Oval 119"/>
          <p:cNvSpPr>
            <a:spLocks noChangeArrowheads="1"/>
          </p:cNvSpPr>
          <p:nvPr/>
        </p:nvSpPr>
        <p:spPr bwMode="auto">
          <a:xfrm>
            <a:off x="16748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880" name="Oval 120"/>
          <p:cNvSpPr>
            <a:spLocks noChangeArrowheads="1"/>
          </p:cNvSpPr>
          <p:nvPr/>
        </p:nvSpPr>
        <p:spPr bwMode="auto">
          <a:xfrm>
            <a:off x="20431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881" name="Oval 121"/>
          <p:cNvSpPr>
            <a:spLocks noChangeArrowheads="1"/>
          </p:cNvSpPr>
          <p:nvPr/>
        </p:nvSpPr>
        <p:spPr bwMode="auto">
          <a:xfrm>
            <a:off x="27797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882" name="Oval 122"/>
          <p:cNvSpPr>
            <a:spLocks noChangeArrowheads="1"/>
          </p:cNvSpPr>
          <p:nvPr/>
        </p:nvSpPr>
        <p:spPr bwMode="auto">
          <a:xfrm>
            <a:off x="35163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91" name="Oval 123"/>
          <p:cNvSpPr>
            <a:spLocks noChangeArrowheads="1"/>
          </p:cNvSpPr>
          <p:nvPr/>
        </p:nvSpPr>
        <p:spPr bwMode="auto">
          <a:xfrm>
            <a:off x="38846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92" name="Oval 124"/>
          <p:cNvSpPr>
            <a:spLocks noChangeArrowheads="1"/>
          </p:cNvSpPr>
          <p:nvPr/>
        </p:nvSpPr>
        <p:spPr bwMode="auto">
          <a:xfrm>
            <a:off x="42529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9493" name="Group 125"/>
          <p:cNvGrpSpPr>
            <a:grpSpLocks/>
          </p:cNvGrpSpPr>
          <p:nvPr/>
        </p:nvGrpSpPr>
        <p:grpSpPr bwMode="auto">
          <a:xfrm>
            <a:off x="568325" y="4953000"/>
            <a:ext cx="4075113" cy="390525"/>
            <a:chOff x="357" y="594"/>
            <a:chExt cx="2567" cy="246"/>
          </a:xfrm>
        </p:grpSpPr>
        <p:sp>
          <p:nvSpPr>
            <p:cNvPr id="19525" name="Oval 126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26" name="Oval 127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27" name="Oval 128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28" name="Oval 129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29" name="Oval 130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30" name="Oval 131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31" name="Oval 132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32" name="Oval 133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33" name="Oval 134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34" name="Oval 135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35" name="Oval 136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1" name="Group 137"/>
          <p:cNvGrpSpPr>
            <a:grpSpLocks/>
          </p:cNvGrpSpPr>
          <p:nvPr/>
        </p:nvGrpSpPr>
        <p:grpSpPr bwMode="auto">
          <a:xfrm>
            <a:off x="5878513" y="2200275"/>
            <a:ext cx="2162175" cy="2108200"/>
            <a:chOff x="3703" y="1386"/>
            <a:chExt cx="1362" cy="1328"/>
          </a:xfrm>
        </p:grpSpPr>
        <p:sp>
          <p:nvSpPr>
            <p:cNvPr id="19522" name="Oval 138"/>
            <p:cNvSpPr>
              <a:spLocks noChangeArrowheads="1"/>
            </p:cNvSpPr>
            <p:nvPr/>
          </p:nvSpPr>
          <p:spPr bwMode="auto">
            <a:xfrm>
              <a:off x="3895" y="1386"/>
              <a:ext cx="137" cy="31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23" name="Oval 139"/>
            <p:cNvSpPr>
              <a:spLocks noChangeArrowheads="1"/>
            </p:cNvSpPr>
            <p:nvPr/>
          </p:nvSpPr>
          <p:spPr bwMode="auto">
            <a:xfrm>
              <a:off x="4759" y="1391"/>
              <a:ext cx="137" cy="31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24" name="Freeform 140"/>
            <p:cNvSpPr>
              <a:spLocks/>
            </p:cNvSpPr>
            <p:nvPr/>
          </p:nvSpPr>
          <p:spPr bwMode="auto">
            <a:xfrm>
              <a:off x="3703" y="2263"/>
              <a:ext cx="1362" cy="451"/>
            </a:xfrm>
            <a:custGeom>
              <a:avLst/>
              <a:gdLst>
                <a:gd name="T0" fmla="*/ 0 w 1362"/>
                <a:gd name="T1" fmla="*/ 0 h 451"/>
                <a:gd name="T2" fmla="*/ 210 w 1362"/>
                <a:gd name="T3" fmla="*/ 311 h 451"/>
                <a:gd name="T4" fmla="*/ 731 w 1362"/>
                <a:gd name="T5" fmla="*/ 448 h 451"/>
                <a:gd name="T6" fmla="*/ 1188 w 1362"/>
                <a:gd name="T7" fmla="*/ 292 h 451"/>
                <a:gd name="T8" fmla="*/ 1362 w 1362"/>
                <a:gd name="T9" fmla="*/ 9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451"/>
                <a:gd name="T17" fmla="*/ 1362 w 1362"/>
                <a:gd name="T18" fmla="*/ 451 h 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451">
                  <a:moveTo>
                    <a:pt x="0" y="0"/>
                  </a:moveTo>
                  <a:cubicBezTo>
                    <a:pt x="44" y="118"/>
                    <a:pt x="88" y="236"/>
                    <a:pt x="210" y="311"/>
                  </a:cubicBezTo>
                  <a:cubicBezTo>
                    <a:pt x="332" y="386"/>
                    <a:pt x="568" y="451"/>
                    <a:pt x="731" y="448"/>
                  </a:cubicBezTo>
                  <a:cubicBezTo>
                    <a:pt x="894" y="445"/>
                    <a:pt x="1083" y="365"/>
                    <a:pt x="1188" y="292"/>
                  </a:cubicBezTo>
                  <a:cubicBezTo>
                    <a:pt x="1293" y="219"/>
                    <a:pt x="1335" y="55"/>
                    <a:pt x="1362" y="9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95" name="Text Box 141"/>
          <p:cNvSpPr txBox="1">
            <a:spLocks noChangeArrowheads="1"/>
          </p:cNvSpPr>
          <p:nvPr/>
        </p:nvSpPr>
        <p:spPr bwMode="auto">
          <a:xfrm>
            <a:off x="714375" y="184150"/>
            <a:ext cx="362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A 2D Sheet of Sensory Neurons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(Yes/No/Mo’ responses)</a:t>
            </a:r>
          </a:p>
        </p:txBody>
      </p:sp>
      <p:sp>
        <p:nvSpPr>
          <p:cNvPr id="245902" name="Rectangle 142"/>
          <p:cNvSpPr>
            <a:spLocks noChangeArrowheads="1"/>
          </p:cNvSpPr>
          <p:nvPr/>
        </p:nvSpPr>
        <p:spPr bwMode="auto">
          <a:xfrm>
            <a:off x="1421170" y="6034364"/>
            <a:ext cx="64000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 smtClean="0"/>
              <a:t>To </a:t>
            </a:r>
            <a:r>
              <a:rPr lang="en-US" sz="1800" dirty="0"/>
              <a:t>‘perceive’ the stimulus we simply reverse the </a:t>
            </a:r>
            <a:r>
              <a:rPr lang="en-US" sz="1800" dirty="0" smtClean="0"/>
              <a:t>process</a:t>
            </a:r>
          </a:p>
          <a:p>
            <a:pPr algn="ctr" eaLnBrk="0" hangingPunct="0"/>
            <a:r>
              <a:rPr lang="en-US" sz="1800" dirty="0" smtClean="0"/>
              <a:t>All ELEVEN neurons connect to ONE neuron</a:t>
            </a:r>
            <a:endParaRPr lang="en-US" sz="1800" dirty="0"/>
          </a:p>
        </p:txBody>
      </p:sp>
      <p:grpSp>
        <p:nvGrpSpPr>
          <p:cNvPr id="12" name="Group 143"/>
          <p:cNvGrpSpPr>
            <a:grpSpLocks/>
          </p:cNvGrpSpPr>
          <p:nvPr/>
        </p:nvGrpSpPr>
        <p:grpSpPr bwMode="auto">
          <a:xfrm>
            <a:off x="1306513" y="1449388"/>
            <a:ext cx="5249862" cy="2408237"/>
            <a:chOff x="567" y="897"/>
            <a:chExt cx="3307" cy="1517"/>
          </a:xfrm>
        </p:grpSpPr>
        <p:sp>
          <p:nvSpPr>
            <p:cNvPr id="19511" name="Line 144"/>
            <p:cNvSpPr>
              <a:spLocks noChangeShapeType="1"/>
            </p:cNvSpPr>
            <p:nvPr/>
          </p:nvSpPr>
          <p:spPr bwMode="auto">
            <a:xfrm flipV="1">
              <a:off x="1015" y="906"/>
              <a:ext cx="2824" cy="5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145"/>
            <p:cNvSpPr>
              <a:spLocks noChangeShapeType="1"/>
            </p:cNvSpPr>
            <p:nvPr/>
          </p:nvSpPr>
          <p:spPr bwMode="auto">
            <a:xfrm flipV="1">
              <a:off x="1947" y="910"/>
              <a:ext cx="1891" cy="5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146"/>
            <p:cNvSpPr>
              <a:spLocks noChangeShapeType="1"/>
            </p:cNvSpPr>
            <p:nvPr/>
          </p:nvSpPr>
          <p:spPr bwMode="auto">
            <a:xfrm flipV="1">
              <a:off x="567" y="910"/>
              <a:ext cx="3276" cy="1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147"/>
            <p:cNvSpPr>
              <a:spLocks noChangeShapeType="1"/>
            </p:cNvSpPr>
            <p:nvPr/>
          </p:nvSpPr>
          <p:spPr bwMode="auto">
            <a:xfrm flipV="1">
              <a:off x="795" y="913"/>
              <a:ext cx="3039" cy="14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148"/>
            <p:cNvSpPr>
              <a:spLocks noChangeShapeType="1"/>
            </p:cNvSpPr>
            <p:nvPr/>
          </p:nvSpPr>
          <p:spPr bwMode="auto">
            <a:xfrm flipV="1">
              <a:off x="1033" y="897"/>
              <a:ext cx="2841" cy="1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149"/>
            <p:cNvSpPr>
              <a:spLocks noChangeShapeType="1"/>
            </p:cNvSpPr>
            <p:nvPr/>
          </p:nvSpPr>
          <p:spPr bwMode="auto">
            <a:xfrm flipV="1">
              <a:off x="1262" y="921"/>
              <a:ext cx="2579" cy="1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150"/>
            <p:cNvSpPr>
              <a:spLocks noChangeShapeType="1"/>
            </p:cNvSpPr>
            <p:nvPr/>
          </p:nvSpPr>
          <p:spPr bwMode="auto">
            <a:xfrm flipV="1">
              <a:off x="1499" y="918"/>
              <a:ext cx="2326" cy="14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151"/>
            <p:cNvSpPr>
              <a:spLocks noChangeShapeType="1"/>
            </p:cNvSpPr>
            <p:nvPr/>
          </p:nvSpPr>
          <p:spPr bwMode="auto">
            <a:xfrm flipV="1">
              <a:off x="1728" y="922"/>
              <a:ext cx="2104" cy="1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152"/>
            <p:cNvSpPr>
              <a:spLocks noChangeShapeType="1"/>
            </p:cNvSpPr>
            <p:nvPr/>
          </p:nvSpPr>
          <p:spPr bwMode="auto">
            <a:xfrm flipV="1">
              <a:off x="1966" y="906"/>
              <a:ext cx="1866" cy="1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153"/>
            <p:cNvSpPr>
              <a:spLocks noChangeShapeType="1"/>
            </p:cNvSpPr>
            <p:nvPr/>
          </p:nvSpPr>
          <p:spPr bwMode="auto">
            <a:xfrm flipV="1">
              <a:off x="2194" y="914"/>
              <a:ext cx="1646" cy="1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154"/>
            <p:cNvSpPr>
              <a:spLocks noChangeShapeType="1"/>
            </p:cNvSpPr>
            <p:nvPr/>
          </p:nvSpPr>
          <p:spPr bwMode="auto">
            <a:xfrm flipV="1">
              <a:off x="2432" y="911"/>
              <a:ext cx="1400" cy="1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98" name="Oval 155"/>
          <p:cNvSpPr>
            <a:spLocks noChangeArrowheads="1"/>
          </p:cNvSpPr>
          <p:nvPr/>
        </p:nvSpPr>
        <p:spPr bwMode="auto">
          <a:xfrm>
            <a:off x="568325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916" name="Oval 156"/>
          <p:cNvSpPr>
            <a:spLocks noChangeArrowheads="1"/>
          </p:cNvSpPr>
          <p:nvPr/>
        </p:nvSpPr>
        <p:spPr bwMode="auto">
          <a:xfrm>
            <a:off x="24114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500" name="Oval 157"/>
          <p:cNvSpPr>
            <a:spLocks noChangeArrowheads="1"/>
          </p:cNvSpPr>
          <p:nvPr/>
        </p:nvSpPr>
        <p:spPr bwMode="auto">
          <a:xfrm>
            <a:off x="27574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501" name="Oval 158"/>
          <p:cNvSpPr>
            <a:spLocks noChangeArrowheads="1"/>
          </p:cNvSpPr>
          <p:nvPr/>
        </p:nvSpPr>
        <p:spPr bwMode="auto">
          <a:xfrm>
            <a:off x="12842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919" name="Oval 159"/>
          <p:cNvSpPr>
            <a:spLocks noChangeArrowheads="1"/>
          </p:cNvSpPr>
          <p:nvPr/>
        </p:nvSpPr>
        <p:spPr bwMode="auto">
          <a:xfrm>
            <a:off x="31480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920" name="Oval 160"/>
          <p:cNvSpPr>
            <a:spLocks noChangeArrowheads="1"/>
          </p:cNvSpPr>
          <p:nvPr/>
        </p:nvSpPr>
        <p:spPr bwMode="auto">
          <a:xfrm>
            <a:off x="13065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45921" name="Oval 161"/>
          <p:cNvSpPr>
            <a:spLocks noChangeArrowheads="1"/>
          </p:cNvSpPr>
          <p:nvPr/>
        </p:nvSpPr>
        <p:spPr bwMode="auto">
          <a:xfrm>
            <a:off x="6583363" y="119221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3" name="Group 162"/>
          <p:cNvGrpSpPr>
            <a:grpSpLocks/>
          </p:cNvGrpSpPr>
          <p:nvPr/>
        </p:nvGrpSpPr>
        <p:grpSpPr bwMode="auto">
          <a:xfrm>
            <a:off x="6856413" y="82550"/>
            <a:ext cx="1865312" cy="939800"/>
            <a:chOff x="4039" y="52"/>
            <a:chExt cx="1175" cy="592"/>
          </a:xfrm>
        </p:grpSpPr>
        <p:sp>
          <p:nvSpPr>
            <p:cNvPr id="19506" name="AutoShape 163"/>
            <p:cNvSpPr>
              <a:spLocks noChangeArrowheads="1"/>
            </p:cNvSpPr>
            <p:nvPr/>
          </p:nvSpPr>
          <p:spPr bwMode="auto">
            <a:xfrm>
              <a:off x="4039" y="52"/>
              <a:ext cx="1175" cy="592"/>
            </a:xfrm>
            <a:prstGeom prst="cloudCallout">
              <a:avLst>
                <a:gd name="adj1" fmla="val -41745"/>
                <a:gd name="adj2" fmla="val 687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sz="1800" b="0">
                <a:solidFill>
                  <a:schemeClr val="tx1"/>
                </a:solidFill>
              </a:endParaRPr>
            </a:p>
          </p:txBody>
        </p:sp>
        <p:grpSp>
          <p:nvGrpSpPr>
            <p:cNvPr id="19507" name="Group 164"/>
            <p:cNvGrpSpPr>
              <a:grpSpLocks/>
            </p:cNvGrpSpPr>
            <p:nvPr/>
          </p:nvGrpSpPr>
          <p:grpSpPr bwMode="auto">
            <a:xfrm>
              <a:off x="4406" y="156"/>
              <a:ext cx="412" cy="402"/>
              <a:chOff x="3703" y="1386"/>
              <a:chExt cx="1362" cy="1328"/>
            </a:xfrm>
          </p:grpSpPr>
          <p:sp>
            <p:nvSpPr>
              <p:cNvPr id="19508" name="Oval 165"/>
              <p:cNvSpPr>
                <a:spLocks noChangeArrowheads="1"/>
              </p:cNvSpPr>
              <p:nvPr/>
            </p:nvSpPr>
            <p:spPr bwMode="auto">
              <a:xfrm>
                <a:off x="3895" y="1386"/>
                <a:ext cx="137" cy="31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509" name="Oval 166"/>
              <p:cNvSpPr>
                <a:spLocks noChangeArrowheads="1"/>
              </p:cNvSpPr>
              <p:nvPr/>
            </p:nvSpPr>
            <p:spPr bwMode="auto">
              <a:xfrm>
                <a:off x="4759" y="1391"/>
                <a:ext cx="137" cy="310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510" name="Freeform 167"/>
              <p:cNvSpPr>
                <a:spLocks/>
              </p:cNvSpPr>
              <p:nvPr/>
            </p:nvSpPr>
            <p:spPr bwMode="auto">
              <a:xfrm>
                <a:off x="3703" y="2263"/>
                <a:ext cx="1362" cy="451"/>
              </a:xfrm>
              <a:custGeom>
                <a:avLst/>
                <a:gdLst>
                  <a:gd name="T0" fmla="*/ 0 w 1362"/>
                  <a:gd name="T1" fmla="*/ 0 h 451"/>
                  <a:gd name="T2" fmla="*/ 210 w 1362"/>
                  <a:gd name="T3" fmla="*/ 311 h 451"/>
                  <a:gd name="T4" fmla="*/ 731 w 1362"/>
                  <a:gd name="T5" fmla="*/ 448 h 451"/>
                  <a:gd name="T6" fmla="*/ 1188 w 1362"/>
                  <a:gd name="T7" fmla="*/ 292 h 451"/>
                  <a:gd name="T8" fmla="*/ 1362 w 1362"/>
                  <a:gd name="T9" fmla="*/ 9 h 4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2"/>
                  <a:gd name="T16" fmla="*/ 0 h 451"/>
                  <a:gd name="T17" fmla="*/ 1362 w 1362"/>
                  <a:gd name="T18" fmla="*/ 451 h 4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2" h="451">
                    <a:moveTo>
                      <a:pt x="0" y="0"/>
                    </a:moveTo>
                    <a:cubicBezTo>
                      <a:pt x="44" y="118"/>
                      <a:pt x="88" y="236"/>
                      <a:pt x="210" y="311"/>
                    </a:cubicBezTo>
                    <a:cubicBezTo>
                      <a:pt x="332" y="386"/>
                      <a:pt x="568" y="451"/>
                      <a:pt x="731" y="448"/>
                    </a:cubicBezTo>
                    <a:cubicBezTo>
                      <a:pt x="894" y="445"/>
                      <a:pt x="1083" y="365"/>
                      <a:pt x="1188" y="292"/>
                    </a:cubicBezTo>
                    <a:cubicBezTo>
                      <a:pt x="1293" y="219"/>
                      <a:pt x="1335" y="55"/>
                      <a:pt x="1362" y="9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2457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245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245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245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45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245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245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45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459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remove"/>
                                        <p:tgtEl>
                                          <p:spTgt spid="245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remove"/>
                                        <p:tgtEl>
                                          <p:spTgt spid="2458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458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2458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245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245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245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2458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245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245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245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2459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remove"/>
                                        <p:tgtEl>
                                          <p:spTgt spid="245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remove"/>
                                        <p:tgtEl>
                                          <p:spTgt spid="245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245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458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remove"/>
                                        <p:tgtEl>
                                          <p:spTgt spid="245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remove"/>
                                        <p:tgtEl>
                                          <p:spTgt spid="245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3" dur="500" autoRev="1" fill="remove"/>
                                        <p:tgtEl>
                                          <p:spTgt spid="245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245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autoRev="1" fill="remove"/>
                                        <p:tgtEl>
                                          <p:spTgt spid="245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autoRev="1" fill="remove"/>
                                        <p:tgtEl>
                                          <p:spTgt spid="245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245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2458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autoRev="1" fill="remove"/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autoRev="1" fill="remove"/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63" dur="500" autoRev="1" fill="remove"/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autoRev="1" fill="remove"/>
                                        <p:tgtEl>
                                          <p:spTgt spid="245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autoRev="1" fill="remove"/>
                                        <p:tgtEl>
                                          <p:spTgt spid="245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1" dur="500" autoRev="1" fill="remove"/>
                                        <p:tgtEl>
                                          <p:spTgt spid="245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autoRev="1" fill="remove"/>
                                        <p:tgtEl>
                                          <p:spTgt spid="2459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8" grpId="0" animBg="1"/>
      <p:bldP spid="245791" grpId="0" animBg="1"/>
      <p:bldP spid="245831" grpId="0" animBg="1"/>
      <p:bldP spid="245839" grpId="0" animBg="1"/>
      <p:bldP spid="245879" grpId="0" animBg="1"/>
      <p:bldP spid="245880" grpId="0" animBg="1"/>
      <p:bldP spid="245881" grpId="0" animBg="1"/>
      <p:bldP spid="245882" grpId="0" animBg="1"/>
      <p:bldP spid="245902" grpId="0"/>
      <p:bldP spid="245916" grpId="0" animBg="1"/>
      <p:bldP spid="245919" grpId="0" animBg="1"/>
      <p:bldP spid="245920" grpId="0" animBg="1"/>
      <p:bldP spid="245921" grpId="0" animBg="1"/>
      <p:bldP spid="2459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546100" y="957263"/>
            <a:ext cx="4075113" cy="390525"/>
            <a:chOff x="357" y="594"/>
            <a:chExt cx="2567" cy="246"/>
          </a:xfrm>
        </p:grpSpPr>
        <p:sp>
          <p:nvSpPr>
            <p:cNvPr id="18569" name="Oval 3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70" name="Oval 4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71" name="Oval 5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72" name="Oval 6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73" name="Oval 7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74" name="Oval 8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75" name="Oval 9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76" name="Oval 10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77" name="Oval 11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78" name="Oval 12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79" name="Oval 13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8435" name="Group 14"/>
          <p:cNvGrpSpPr>
            <a:grpSpLocks/>
          </p:cNvGrpSpPr>
          <p:nvPr/>
        </p:nvGrpSpPr>
        <p:grpSpPr bwMode="auto">
          <a:xfrm>
            <a:off x="546100" y="2955925"/>
            <a:ext cx="4075113" cy="390525"/>
            <a:chOff x="357" y="594"/>
            <a:chExt cx="2567" cy="246"/>
          </a:xfrm>
        </p:grpSpPr>
        <p:sp>
          <p:nvSpPr>
            <p:cNvPr id="18558" name="Oval 15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59" name="Oval 16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60" name="Oval 17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61" name="Oval 18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62" name="Oval 19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63" name="Oval 20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64" name="Oval 21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65" name="Oval 22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66" name="Oval 23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67" name="Oval 24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68" name="Oval 25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8436" name="Oval 26"/>
          <p:cNvSpPr>
            <a:spLocks noChangeArrowheads="1"/>
          </p:cNvSpPr>
          <p:nvPr/>
        </p:nvSpPr>
        <p:spPr bwMode="auto">
          <a:xfrm>
            <a:off x="546100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7" name="Oval 27"/>
          <p:cNvSpPr>
            <a:spLocks noChangeArrowheads="1"/>
          </p:cNvSpPr>
          <p:nvPr/>
        </p:nvSpPr>
        <p:spPr bwMode="auto">
          <a:xfrm>
            <a:off x="9159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8" name="Oval 28"/>
          <p:cNvSpPr>
            <a:spLocks noChangeArrowheads="1"/>
          </p:cNvSpPr>
          <p:nvPr/>
        </p:nvSpPr>
        <p:spPr bwMode="auto">
          <a:xfrm>
            <a:off x="12842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0733" name="Oval 29"/>
          <p:cNvSpPr>
            <a:spLocks noChangeArrowheads="1"/>
          </p:cNvSpPr>
          <p:nvPr/>
        </p:nvSpPr>
        <p:spPr bwMode="auto">
          <a:xfrm>
            <a:off x="16525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40" name="Oval 30"/>
          <p:cNvSpPr>
            <a:spLocks noChangeArrowheads="1"/>
          </p:cNvSpPr>
          <p:nvPr/>
        </p:nvSpPr>
        <p:spPr bwMode="auto">
          <a:xfrm>
            <a:off x="20208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41" name="Oval 31"/>
          <p:cNvSpPr>
            <a:spLocks noChangeArrowheads="1"/>
          </p:cNvSpPr>
          <p:nvPr/>
        </p:nvSpPr>
        <p:spPr bwMode="auto">
          <a:xfrm>
            <a:off x="23891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42" name="Oval 32"/>
          <p:cNvSpPr>
            <a:spLocks noChangeArrowheads="1"/>
          </p:cNvSpPr>
          <p:nvPr/>
        </p:nvSpPr>
        <p:spPr bwMode="auto">
          <a:xfrm>
            <a:off x="27574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0737" name="Oval 33"/>
          <p:cNvSpPr>
            <a:spLocks noChangeArrowheads="1"/>
          </p:cNvSpPr>
          <p:nvPr/>
        </p:nvSpPr>
        <p:spPr bwMode="auto">
          <a:xfrm>
            <a:off x="31257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44" name="Oval 34"/>
          <p:cNvSpPr>
            <a:spLocks noChangeArrowheads="1"/>
          </p:cNvSpPr>
          <p:nvPr/>
        </p:nvSpPr>
        <p:spPr bwMode="auto">
          <a:xfrm>
            <a:off x="34940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45" name="Oval 35"/>
          <p:cNvSpPr>
            <a:spLocks noChangeArrowheads="1"/>
          </p:cNvSpPr>
          <p:nvPr/>
        </p:nvSpPr>
        <p:spPr bwMode="auto">
          <a:xfrm>
            <a:off x="38623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46" name="Oval 36"/>
          <p:cNvSpPr>
            <a:spLocks noChangeArrowheads="1"/>
          </p:cNvSpPr>
          <p:nvPr/>
        </p:nvSpPr>
        <p:spPr bwMode="auto">
          <a:xfrm>
            <a:off x="4230688" y="2173288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8447" name="Group 37"/>
          <p:cNvGrpSpPr>
            <a:grpSpLocks/>
          </p:cNvGrpSpPr>
          <p:nvPr/>
        </p:nvGrpSpPr>
        <p:grpSpPr bwMode="auto">
          <a:xfrm>
            <a:off x="546100" y="1766888"/>
            <a:ext cx="4075113" cy="390525"/>
            <a:chOff x="357" y="594"/>
            <a:chExt cx="2567" cy="246"/>
          </a:xfrm>
        </p:grpSpPr>
        <p:sp>
          <p:nvSpPr>
            <p:cNvPr id="18547" name="Oval 38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48" name="Oval 39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49" name="Oval 40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50" name="Oval 41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51" name="Oval 42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52" name="Oval 43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53" name="Oval 44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54" name="Oval 45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55" name="Oval 46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56" name="Oval 47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57" name="Oval 48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8448" name="Group 49"/>
          <p:cNvGrpSpPr>
            <a:grpSpLocks/>
          </p:cNvGrpSpPr>
          <p:nvPr/>
        </p:nvGrpSpPr>
        <p:grpSpPr bwMode="auto">
          <a:xfrm>
            <a:off x="546100" y="1362075"/>
            <a:ext cx="4075113" cy="390525"/>
            <a:chOff x="357" y="594"/>
            <a:chExt cx="2567" cy="246"/>
          </a:xfrm>
        </p:grpSpPr>
        <p:sp>
          <p:nvSpPr>
            <p:cNvPr id="18536" name="Oval 50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37" name="Oval 51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38" name="Oval 52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39" name="Oval 53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40" name="Oval 54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41" name="Oval 55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42" name="Oval 56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43" name="Oval 57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44" name="Oval 58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45" name="Oval 59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46" name="Oval 60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8449" name="Group 61"/>
          <p:cNvGrpSpPr>
            <a:grpSpLocks/>
          </p:cNvGrpSpPr>
          <p:nvPr/>
        </p:nvGrpSpPr>
        <p:grpSpPr bwMode="auto">
          <a:xfrm>
            <a:off x="546100" y="2563813"/>
            <a:ext cx="4075113" cy="390525"/>
            <a:chOff x="357" y="594"/>
            <a:chExt cx="2567" cy="246"/>
          </a:xfrm>
        </p:grpSpPr>
        <p:sp>
          <p:nvSpPr>
            <p:cNvPr id="18525" name="Oval 62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26" name="Oval 63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27" name="Oval 64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28" name="Oval 65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29" name="Oval 66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30" name="Oval 67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31" name="Oval 68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32" name="Oval 69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33" name="Oval 70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34" name="Oval 71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35" name="Oval 72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8450" name="Oval 73"/>
          <p:cNvSpPr>
            <a:spLocks noChangeArrowheads="1"/>
          </p:cNvSpPr>
          <p:nvPr/>
        </p:nvSpPr>
        <p:spPr bwMode="auto">
          <a:xfrm>
            <a:off x="568325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0778" name="Oval 74"/>
          <p:cNvSpPr>
            <a:spLocks noChangeArrowheads="1"/>
          </p:cNvSpPr>
          <p:nvPr/>
        </p:nvSpPr>
        <p:spPr bwMode="auto">
          <a:xfrm>
            <a:off x="9382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52" name="Oval 75"/>
          <p:cNvSpPr>
            <a:spLocks noChangeArrowheads="1"/>
          </p:cNvSpPr>
          <p:nvPr/>
        </p:nvSpPr>
        <p:spPr bwMode="auto">
          <a:xfrm>
            <a:off x="13065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53" name="Oval 76"/>
          <p:cNvSpPr>
            <a:spLocks noChangeArrowheads="1"/>
          </p:cNvSpPr>
          <p:nvPr/>
        </p:nvSpPr>
        <p:spPr bwMode="auto">
          <a:xfrm>
            <a:off x="16748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54" name="Oval 77"/>
          <p:cNvSpPr>
            <a:spLocks noChangeArrowheads="1"/>
          </p:cNvSpPr>
          <p:nvPr/>
        </p:nvSpPr>
        <p:spPr bwMode="auto">
          <a:xfrm>
            <a:off x="20431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55" name="Oval 78"/>
          <p:cNvSpPr>
            <a:spLocks noChangeArrowheads="1"/>
          </p:cNvSpPr>
          <p:nvPr/>
        </p:nvSpPr>
        <p:spPr bwMode="auto">
          <a:xfrm>
            <a:off x="24114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56" name="Oval 79"/>
          <p:cNvSpPr>
            <a:spLocks noChangeArrowheads="1"/>
          </p:cNvSpPr>
          <p:nvPr/>
        </p:nvSpPr>
        <p:spPr bwMode="auto">
          <a:xfrm>
            <a:off x="27797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57" name="Oval 80"/>
          <p:cNvSpPr>
            <a:spLocks noChangeArrowheads="1"/>
          </p:cNvSpPr>
          <p:nvPr/>
        </p:nvSpPr>
        <p:spPr bwMode="auto">
          <a:xfrm>
            <a:off x="31480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58" name="Oval 81"/>
          <p:cNvSpPr>
            <a:spLocks noChangeArrowheads="1"/>
          </p:cNvSpPr>
          <p:nvPr/>
        </p:nvSpPr>
        <p:spPr bwMode="auto">
          <a:xfrm>
            <a:off x="35163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0786" name="Oval 82"/>
          <p:cNvSpPr>
            <a:spLocks noChangeArrowheads="1"/>
          </p:cNvSpPr>
          <p:nvPr/>
        </p:nvSpPr>
        <p:spPr bwMode="auto">
          <a:xfrm>
            <a:off x="38846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60" name="Oval 83"/>
          <p:cNvSpPr>
            <a:spLocks noChangeArrowheads="1"/>
          </p:cNvSpPr>
          <p:nvPr/>
        </p:nvSpPr>
        <p:spPr bwMode="auto">
          <a:xfrm>
            <a:off x="4252913" y="3346450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8461" name="Group 84"/>
          <p:cNvGrpSpPr>
            <a:grpSpLocks/>
          </p:cNvGrpSpPr>
          <p:nvPr/>
        </p:nvGrpSpPr>
        <p:grpSpPr bwMode="auto">
          <a:xfrm>
            <a:off x="568325" y="5345113"/>
            <a:ext cx="4075113" cy="390525"/>
            <a:chOff x="357" y="594"/>
            <a:chExt cx="2567" cy="246"/>
          </a:xfrm>
        </p:grpSpPr>
        <p:sp>
          <p:nvSpPr>
            <p:cNvPr id="18514" name="Oval 85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15" name="Oval 86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16" name="Oval 87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17" name="Oval 88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18" name="Oval 89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19" name="Oval 90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20" name="Oval 91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21" name="Oval 92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22" name="Oval 93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23" name="Oval 94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24" name="Oval 95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8462" name="Group 96"/>
          <p:cNvGrpSpPr>
            <a:grpSpLocks/>
          </p:cNvGrpSpPr>
          <p:nvPr/>
        </p:nvGrpSpPr>
        <p:grpSpPr bwMode="auto">
          <a:xfrm>
            <a:off x="568325" y="4562475"/>
            <a:ext cx="4075113" cy="390525"/>
            <a:chOff x="357" y="594"/>
            <a:chExt cx="2567" cy="246"/>
          </a:xfrm>
        </p:grpSpPr>
        <p:sp>
          <p:nvSpPr>
            <p:cNvPr id="18503" name="Oval 97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04" name="Oval 98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05" name="Oval 99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06" name="Oval 100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07" name="Oval 101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08" name="Oval 102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09" name="Oval 103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10" name="Oval 104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11" name="Oval 105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12" name="Oval 106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13" name="Oval 107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18463" name="Group 108"/>
          <p:cNvGrpSpPr>
            <a:grpSpLocks/>
          </p:cNvGrpSpPr>
          <p:nvPr/>
        </p:nvGrpSpPr>
        <p:grpSpPr bwMode="auto">
          <a:xfrm>
            <a:off x="568325" y="4156075"/>
            <a:ext cx="4075113" cy="390525"/>
            <a:chOff x="357" y="594"/>
            <a:chExt cx="2567" cy="246"/>
          </a:xfrm>
        </p:grpSpPr>
        <p:sp>
          <p:nvSpPr>
            <p:cNvPr id="18492" name="Oval 109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93" name="Oval 110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94" name="Oval 111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95" name="Oval 112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96" name="Oval 113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97" name="Oval 114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98" name="Oval 115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99" name="Oval 116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00" name="Oval 117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01" name="Oval 118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502" name="Oval 119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8464" name="Oval 120"/>
          <p:cNvSpPr>
            <a:spLocks noChangeArrowheads="1"/>
          </p:cNvSpPr>
          <p:nvPr/>
        </p:nvSpPr>
        <p:spPr bwMode="auto">
          <a:xfrm>
            <a:off x="568325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65" name="Oval 121"/>
          <p:cNvSpPr>
            <a:spLocks noChangeArrowheads="1"/>
          </p:cNvSpPr>
          <p:nvPr/>
        </p:nvSpPr>
        <p:spPr bwMode="auto">
          <a:xfrm>
            <a:off x="9382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0826" name="Oval 122"/>
          <p:cNvSpPr>
            <a:spLocks noChangeArrowheads="1"/>
          </p:cNvSpPr>
          <p:nvPr/>
        </p:nvSpPr>
        <p:spPr bwMode="auto">
          <a:xfrm>
            <a:off x="13065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0827" name="Oval 123"/>
          <p:cNvSpPr>
            <a:spLocks noChangeArrowheads="1"/>
          </p:cNvSpPr>
          <p:nvPr/>
        </p:nvSpPr>
        <p:spPr bwMode="auto">
          <a:xfrm>
            <a:off x="16748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0828" name="Oval 124"/>
          <p:cNvSpPr>
            <a:spLocks noChangeArrowheads="1"/>
          </p:cNvSpPr>
          <p:nvPr/>
        </p:nvSpPr>
        <p:spPr bwMode="auto">
          <a:xfrm>
            <a:off x="20431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0829" name="Oval 125"/>
          <p:cNvSpPr>
            <a:spLocks noChangeArrowheads="1"/>
          </p:cNvSpPr>
          <p:nvPr/>
        </p:nvSpPr>
        <p:spPr bwMode="auto">
          <a:xfrm>
            <a:off x="24114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0830" name="Oval 126"/>
          <p:cNvSpPr>
            <a:spLocks noChangeArrowheads="1"/>
          </p:cNvSpPr>
          <p:nvPr/>
        </p:nvSpPr>
        <p:spPr bwMode="auto">
          <a:xfrm>
            <a:off x="27797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0831" name="Oval 127"/>
          <p:cNvSpPr>
            <a:spLocks noChangeArrowheads="1"/>
          </p:cNvSpPr>
          <p:nvPr/>
        </p:nvSpPr>
        <p:spPr bwMode="auto">
          <a:xfrm>
            <a:off x="31480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0832" name="Oval 128"/>
          <p:cNvSpPr>
            <a:spLocks noChangeArrowheads="1"/>
          </p:cNvSpPr>
          <p:nvPr/>
        </p:nvSpPr>
        <p:spPr bwMode="auto">
          <a:xfrm>
            <a:off x="35163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73" name="Oval 129"/>
          <p:cNvSpPr>
            <a:spLocks noChangeArrowheads="1"/>
          </p:cNvSpPr>
          <p:nvPr/>
        </p:nvSpPr>
        <p:spPr bwMode="auto">
          <a:xfrm>
            <a:off x="38846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74" name="Oval 130"/>
          <p:cNvSpPr>
            <a:spLocks noChangeArrowheads="1"/>
          </p:cNvSpPr>
          <p:nvPr/>
        </p:nvSpPr>
        <p:spPr bwMode="auto">
          <a:xfrm>
            <a:off x="4252913" y="3751263"/>
            <a:ext cx="390525" cy="3905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18475" name="Group 131"/>
          <p:cNvGrpSpPr>
            <a:grpSpLocks/>
          </p:cNvGrpSpPr>
          <p:nvPr/>
        </p:nvGrpSpPr>
        <p:grpSpPr bwMode="auto">
          <a:xfrm>
            <a:off x="568325" y="4953000"/>
            <a:ext cx="4075113" cy="390525"/>
            <a:chOff x="357" y="594"/>
            <a:chExt cx="2567" cy="246"/>
          </a:xfrm>
        </p:grpSpPr>
        <p:sp>
          <p:nvSpPr>
            <p:cNvPr id="18481" name="Oval 132"/>
            <p:cNvSpPr>
              <a:spLocks noChangeArrowheads="1"/>
            </p:cNvSpPr>
            <p:nvPr/>
          </p:nvSpPr>
          <p:spPr bwMode="auto">
            <a:xfrm>
              <a:off x="357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82" name="Oval 133"/>
            <p:cNvSpPr>
              <a:spLocks noChangeArrowheads="1"/>
            </p:cNvSpPr>
            <p:nvPr/>
          </p:nvSpPr>
          <p:spPr bwMode="auto">
            <a:xfrm>
              <a:off x="59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83" name="Oval 134"/>
            <p:cNvSpPr>
              <a:spLocks noChangeArrowheads="1"/>
            </p:cNvSpPr>
            <p:nvPr/>
          </p:nvSpPr>
          <p:spPr bwMode="auto">
            <a:xfrm>
              <a:off x="82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84" name="Oval 135"/>
            <p:cNvSpPr>
              <a:spLocks noChangeArrowheads="1"/>
            </p:cNvSpPr>
            <p:nvPr/>
          </p:nvSpPr>
          <p:spPr bwMode="auto">
            <a:xfrm>
              <a:off x="105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85" name="Oval 136"/>
            <p:cNvSpPr>
              <a:spLocks noChangeArrowheads="1"/>
            </p:cNvSpPr>
            <p:nvPr/>
          </p:nvSpPr>
          <p:spPr bwMode="auto">
            <a:xfrm>
              <a:off x="128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86" name="Oval 137"/>
            <p:cNvSpPr>
              <a:spLocks noChangeArrowheads="1"/>
            </p:cNvSpPr>
            <p:nvPr/>
          </p:nvSpPr>
          <p:spPr bwMode="auto">
            <a:xfrm>
              <a:off x="151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87" name="Oval 138"/>
            <p:cNvSpPr>
              <a:spLocks noChangeArrowheads="1"/>
            </p:cNvSpPr>
            <p:nvPr/>
          </p:nvSpPr>
          <p:spPr bwMode="auto">
            <a:xfrm>
              <a:off x="1750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88" name="Oval 139"/>
            <p:cNvSpPr>
              <a:spLocks noChangeArrowheads="1"/>
            </p:cNvSpPr>
            <p:nvPr/>
          </p:nvSpPr>
          <p:spPr bwMode="auto">
            <a:xfrm>
              <a:off x="1982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89" name="Oval 140"/>
            <p:cNvSpPr>
              <a:spLocks noChangeArrowheads="1"/>
            </p:cNvSpPr>
            <p:nvPr/>
          </p:nvSpPr>
          <p:spPr bwMode="auto">
            <a:xfrm>
              <a:off x="2214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90" name="Oval 141"/>
            <p:cNvSpPr>
              <a:spLocks noChangeArrowheads="1"/>
            </p:cNvSpPr>
            <p:nvPr/>
          </p:nvSpPr>
          <p:spPr bwMode="auto">
            <a:xfrm>
              <a:off x="2446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491" name="Oval 142"/>
            <p:cNvSpPr>
              <a:spLocks noChangeArrowheads="1"/>
            </p:cNvSpPr>
            <p:nvPr/>
          </p:nvSpPr>
          <p:spPr bwMode="auto">
            <a:xfrm>
              <a:off x="2678" y="594"/>
              <a:ext cx="246" cy="24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8476" name="Oval 144"/>
          <p:cNvSpPr>
            <a:spLocks noChangeArrowheads="1"/>
          </p:cNvSpPr>
          <p:nvPr/>
        </p:nvSpPr>
        <p:spPr bwMode="auto">
          <a:xfrm>
            <a:off x="6183313" y="2200275"/>
            <a:ext cx="217487" cy="4921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77" name="Oval 145"/>
          <p:cNvSpPr>
            <a:spLocks noChangeArrowheads="1"/>
          </p:cNvSpPr>
          <p:nvPr/>
        </p:nvSpPr>
        <p:spPr bwMode="auto">
          <a:xfrm>
            <a:off x="7554913" y="2208213"/>
            <a:ext cx="217487" cy="4921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78" name="Freeform 146"/>
          <p:cNvSpPr>
            <a:spLocks/>
          </p:cNvSpPr>
          <p:nvPr/>
        </p:nvSpPr>
        <p:spPr bwMode="auto">
          <a:xfrm>
            <a:off x="5878513" y="3592513"/>
            <a:ext cx="2162175" cy="715962"/>
          </a:xfrm>
          <a:custGeom>
            <a:avLst/>
            <a:gdLst>
              <a:gd name="T0" fmla="*/ 0 w 1362"/>
              <a:gd name="T1" fmla="*/ 0 h 451"/>
              <a:gd name="T2" fmla="*/ 2147483647 w 1362"/>
              <a:gd name="T3" fmla="*/ 2147483647 h 451"/>
              <a:gd name="T4" fmla="*/ 2147483647 w 1362"/>
              <a:gd name="T5" fmla="*/ 2147483647 h 451"/>
              <a:gd name="T6" fmla="*/ 2147483647 w 1362"/>
              <a:gd name="T7" fmla="*/ 2147483647 h 451"/>
              <a:gd name="T8" fmla="*/ 2147483647 w 1362"/>
              <a:gd name="T9" fmla="*/ 2147483647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2"/>
              <a:gd name="T16" fmla="*/ 0 h 451"/>
              <a:gd name="T17" fmla="*/ 1362 w 1362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2" h="451">
                <a:moveTo>
                  <a:pt x="0" y="0"/>
                </a:moveTo>
                <a:cubicBezTo>
                  <a:pt x="44" y="118"/>
                  <a:pt x="88" y="236"/>
                  <a:pt x="210" y="311"/>
                </a:cubicBezTo>
                <a:cubicBezTo>
                  <a:pt x="332" y="386"/>
                  <a:pt x="568" y="451"/>
                  <a:pt x="731" y="448"/>
                </a:cubicBezTo>
                <a:cubicBezTo>
                  <a:pt x="894" y="445"/>
                  <a:pt x="1083" y="365"/>
                  <a:pt x="1188" y="292"/>
                </a:cubicBezTo>
                <a:cubicBezTo>
                  <a:pt x="1293" y="219"/>
                  <a:pt x="1335" y="55"/>
                  <a:pt x="1362" y="9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Text Box 147"/>
          <p:cNvSpPr txBox="1">
            <a:spLocks noChangeArrowheads="1"/>
          </p:cNvSpPr>
          <p:nvPr/>
        </p:nvSpPr>
        <p:spPr bwMode="auto">
          <a:xfrm>
            <a:off x="714375" y="212725"/>
            <a:ext cx="362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A 2D Sheet of Sensory Neurons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(Yes/No/Mo’ responses)</a:t>
            </a:r>
          </a:p>
        </p:txBody>
      </p:sp>
      <p:sp>
        <p:nvSpPr>
          <p:cNvPr id="200852" name="Rectangle 148"/>
          <p:cNvSpPr>
            <a:spLocks noChangeArrowheads="1"/>
          </p:cNvSpPr>
          <p:nvPr/>
        </p:nvSpPr>
        <p:spPr bwMode="auto">
          <a:xfrm>
            <a:off x="968773" y="6157375"/>
            <a:ext cx="7148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 smtClean="0"/>
              <a:t>Stimulus </a:t>
            </a:r>
            <a:r>
              <a:rPr lang="en-US" sz="1800" dirty="0"/>
              <a:t>intensity coded by firing </a:t>
            </a:r>
            <a:r>
              <a:rPr lang="en-US" sz="1800" dirty="0" smtClean="0"/>
              <a:t>rate</a:t>
            </a:r>
          </a:p>
          <a:p>
            <a:pPr algn="ctr" eaLnBrk="0" hangingPunct="0"/>
            <a:r>
              <a:rPr lang="en-US" sz="1800" dirty="0" smtClean="0"/>
              <a:t>Those bright eyes make TWO of the neurons fire at a faster rate</a:t>
            </a:r>
            <a:endParaRPr 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200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200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200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2007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200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200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200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00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200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200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00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200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remove"/>
                                        <p:tgtEl>
                                          <p:spTgt spid="200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remove"/>
                                        <p:tgtEl>
                                          <p:spTgt spid="200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00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200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200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200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200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200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200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200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200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200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remove"/>
                                        <p:tgtEl>
                                          <p:spTgt spid="200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remove"/>
                                        <p:tgtEl>
                                          <p:spTgt spid="200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200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00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remove"/>
                                        <p:tgtEl>
                                          <p:spTgt spid="200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remove"/>
                                        <p:tgtEl>
                                          <p:spTgt spid="200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3" dur="500" autoRev="1" fill="remove"/>
                                        <p:tgtEl>
                                          <p:spTgt spid="200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remove"/>
                                        <p:tgtEl>
                                          <p:spTgt spid="200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500" autoRev="1" fill="remove"/>
                                        <p:tgtEl>
                                          <p:spTgt spid="200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autoRev="1" fill="remove"/>
                                        <p:tgtEl>
                                          <p:spTgt spid="200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200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200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33" grpId="0" animBg="1"/>
      <p:bldP spid="200737" grpId="0" animBg="1"/>
      <p:bldP spid="200778" grpId="0" animBg="1"/>
      <p:bldP spid="200786" grpId="0" animBg="1"/>
      <p:bldP spid="200826" grpId="0" animBg="1"/>
      <p:bldP spid="200827" grpId="0" animBg="1"/>
      <p:bldP spid="200828" grpId="0" animBg="1"/>
      <p:bldP spid="200829" grpId="0" animBg="1"/>
      <p:bldP spid="200830" grpId="0" animBg="1"/>
      <p:bldP spid="200831" grpId="0" animBg="1"/>
      <p:bldP spid="200832" grpId="0" animBg="1"/>
      <p:bldP spid="2008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Text Box 1029"/>
          <p:cNvSpPr txBox="1">
            <a:spLocks noChangeArrowheads="1"/>
          </p:cNvSpPr>
          <p:nvPr/>
        </p:nvSpPr>
        <p:spPr bwMode="auto">
          <a:xfrm>
            <a:off x="803275" y="4833938"/>
            <a:ext cx="76406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buFontTx/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Sensation = Analysis.  Perception = Synthesis.</a:t>
            </a:r>
          </a:p>
          <a:p>
            <a:pPr>
              <a:lnSpc>
                <a:spcPct val="140000"/>
              </a:lnSpc>
              <a:buFontTx/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Sensation:  Detect or Identify?  </a:t>
            </a:r>
          </a:p>
          <a:p>
            <a:pPr>
              <a:lnSpc>
                <a:spcPct val="140000"/>
              </a:lnSpc>
              <a:buFontTx/>
              <a:buAutoNum type="arabicPeriod"/>
            </a:pPr>
            <a:r>
              <a:rPr lang="en-US" sz="2400">
                <a:solidFill>
                  <a:schemeClr val="tx1"/>
                </a:solidFill>
              </a:rPr>
              <a:t>Perception:  Model or Representation?</a:t>
            </a:r>
          </a:p>
        </p:txBody>
      </p:sp>
      <p:pic>
        <p:nvPicPr>
          <p:cNvPr id="22531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350963"/>
            <a:ext cx="174942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0"/>
          <a:stretch>
            <a:fillRect/>
          </a:stretch>
        </p:blipFill>
        <p:spPr bwMode="auto">
          <a:xfrm>
            <a:off x="5245100" y="1679575"/>
            <a:ext cx="38354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860550"/>
            <a:ext cx="13811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 Box 1028"/>
          <p:cNvSpPr txBox="1">
            <a:spLocks noChangeArrowheads="1"/>
          </p:cNvSpPr>
          <p:nvPr/>
        </p:nvSpPr>
        <p:spPr bwMode="auto">
          <a:xfrm>
            <a:off x="1492250" y="441325"/>
            <a:ext cx="75930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Final Words:  Because we’re using ‘dumb’ cells in a complicated world – Division of labor and compromise.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65225" y="314325"/>
            <a:ext cx="7294563" cy="3706813"/>
          </a:xfrm>
          <a:prstGeom prst="rect">
            <a:avLst/>
          </a:prstGeom>
          <a:gradFill rotWithShape="0">
            <a:gsLst>
              <a:gs pos="0">
                <a:srgbClr val="6C6C6C"/>
              </a:gs>
              <a:gs pos="100000">
                <a:srgbClr val="EAEAEA"/>
              </a:gs>
            </a:gsLst>
            <a:lin ang="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165225" y="314325"/>
            <a:ext cx="1588" cy="37068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096963" y="4021138"/>
            <a:ext cx="682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096963" y="3306763"/>
            <a:ext cx="682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096963" y="2576513"/>
            <a:ext cx="682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096963" y="1862138"/>
            <a:ext cx="682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096963" y="1147763"/>
            <a:ext cx="682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1096963" y="417513"/>
            <a:ext cx="682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165225" y="4021138"/>
            <a:ext cx="72945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 flipV="1">
            <a:off x="1166813" y="4021138"/>
            <a:ext cx="3175" cy="68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876300" y="3886200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757238" y="3171825"/>
            <a:ext cx="2413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20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757238" y="2439988"/>
            <a:ext cx="2413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40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757238" y="1725613"/>
            <a:ext cx="2413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60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757238" y="1012825"/>
            <a:ext cx="2413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80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38175" y="280988"/>
            <a:ext cx="361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187450" y="4202113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511425" y="4202113"/>
            <a:ext cx="2762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1K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3981450" y="4202113"/>
            <a:ext cx="2762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2K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5449888" y="4202113"/>
            <a:ext cx="2762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3K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6919913" y="4202113"/>
            <a:ext cx="2762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4K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8389938" y="4202113"/>
            <a:ext cx="2762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5K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 rot="-5400000">
            <a:off x="-939799" y="1925637"/>
            <a:ext cx="271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0" i="1">
                <a:solidFill>
                  <a:schemeClr val="tx1"/>
                </a:solidFill>
              </a:rPr>
              <a:t>Chemical Element No.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3721100" y="4416425"/>
            <a:ext cx="194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0" i="1">
                <a:solidFill>
                  <a:schemeClr val="tx1"/>
                </a:solidFill>
              </a:rPr>
              <a:t>Recorded History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233488" y="314325"/>
            <a:ext cx="7158037" cy="3386138"/>
            <a:chOff x="749" y="959"/>
            <a:chExt cx="4509" cy="21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27" name="Line 27"/>
            <p:cNvSpPr>
              <a:spLocks noChangeShapeType="1"/>
            </p:cNvSpPr>
            <p:nvPr/>
          </p:nvSpPr>
          <p:spPr bwMode="auto">
            <a:xfrm>
              <a:off x="749" y="3091"/>
              <a:ext cx="9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28" name="Line 28"/>
            <p:cNvSpPr>
              <a:spLocks noChangeShapeType="1"/>
            </p:cNvSpPr>
            <p:nvPr/>
          </p:nvSpPr>
          <p:spPr bwMode="auto">
            <a:xfrm>
              <a:off x="845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29" name="Line 29"/>
            <p:cNvSpPr>
              <a:spLocks noChangeShapeType="1"/>
            </p:cNvSpPr>
            <p:nvPr/>
          </p:nvSpPr>
          <p:spPr bwMode="auto">
            <a:xfrm>
              <a:off x="931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30" name="Line 30"/>
            <p:cNvSpPr>
              <a:spLocks noChangeShapeType="1"/>
            </p:cNvSpPr>
            <p:nvPr/>
          </p:nvSpPr>
          <p:spPr bwMode="auto">
            <a:xfrm>
              <a:off x="1017" y="3091"/>
              <a:ext cx="9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31" name="Line 31"/>
            <p:cNvSpPr>
              <a:spLocks noChangeShapeType="1"/>
            </p:cNvSpPr>
            <p:nvPr/>
          </p:nvSpPr>
          <p:spPr bwMode="auto">
            <a:xfrm>
              <a:off x="1113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32" name="Line 32"/>
            <p:cNvSpPr>
              <a:spLocks noChangeShapeType="1"/>
            </p:cNvSpPr>
            <p:nvPr/>
          </p:nvSpPr>
          <p:spPr bwMode="auto">
            <a:xfrm>
              <a:off x="1199" y="3091"/>
              <a:ext cx="9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33" name="Line 33"/>
            <p:cNvSpPr>
              <a:spLocks noChangeShapeType="1"/>
            </p:cNvSpPr>
            <p:nvPr/>
          </p:nvSpPr>
          <p:spPr bwMode="auto">
            <a:xfrm>
              <a:off x="1295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34" name="Line 34"/>
            <p:cNvSpPr>
              <a:spLocks noChangeShapeType="1"/>
            </p:cNvSpPr>
            <p:nvPr/>
          </p:nvSpPr>
          <p:spPr bwMode="auto">
            <a:xfrm>
              <a:off x="1381" y="3091"/>
              <a:ext cx="9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35" name="Line 35"/>
            <p:cNvSpPr>
              <a:spLocks noChangeShapeType="1"/>
            </p:cNvSpPr>
            <p:nvPr/>
          </p:nvSpPr>
          <p:spPr bwMode="auto">
            <a:xfrm>
              <a:off x="1477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36" name="Line 36"/>
            <p:cNvSpPr>
              <a:spLocks noChangeShapeType="1"/>
            </p:cNvSpPr>
            <p:nvPr/>
          </p:nvSpPr>
          <p:spPr bwMode="auto">
            <a:xfrm>
              <a:off x="1563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37" name="Line 37"/>
            <p:cNvSpPr>
              <a:spLocks noChangeShapeType="1"/>
            </p:cNvSpPr>
            <p:nvPr/>
          </p:nvSpPr>
          <p:spPr bwMode="auto">
            <a:xfrm>
              <a:off x="1649" y="3091"/>
              <a:ext cx="9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38" name="Line 38"/>
            <p:cNvSpPr>
              <a:spLocks noChangeShapeType="1"/>
            </p:cNvSpPr>
            <p:nvPr/>
          </p:nvSpPr>
          <p:spPr bwMode="auto">
            <a:xfrm>
              <a:off x="1745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39" name="Line 39"/>
            <p:cNvSpPr>
              <a:spLocks noChangeShapeType="1"/>
            </p:cNvSpPr>
            <p:nvPr/>
          </p:nvSpPr>
          <p:spPr bwMode="auto">
            <a:xfrm>
              <a:off x="1831" y="3091"/>
              <a:ext cx="9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0" name="Line 40"/>
            <p:cNvSpPr>
              <a:spLocks noChangeShapeType="1"/>
            </p:cNvSpPr>
            <p:nvPr/>
          </p:nvSpPr>
          <p:spPr bwMode="auto">
            <a:xfrm>
              <a:off x="1927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1" name="Line 41"/>
            <p:cNvSpPr>
              <a:spLocks noChangeShapeType="1"/>
            </p:cNvSpPr>
            <p:nvPr/>
          </p:nvSpPr>
          <p:spPr bwMode="auto">
            <a:xfrm>
              <a:off x="2013" y="3091"/>
              <a:ext cx="85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2" name="Line 42"/>
            <p:cNvSpPr>
              <a:spLocks noChangeShapeType="1"/>
            </p:cNvSpPr>
            <p:nvPr/>
          </p:nvSpPr>
          <p:spPr bwMode="auto">
            <a:xfrm>
              <a:off x="2098" y="3091"/>
              <a:ext cx="97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3" name="Line 43"/>
            <p:cNvSpPr>
              <a:spLocks noChangeShapeType="1"/>
            </p:cNvSpPr>
            <p:nvPr/>
          </p:nvSpPr>
          <p:spPr bwMode="auto">
            <a:xfrm>
              <a:off x="2195" y="3091"/>
              <a:ext cx="85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4" name="Line 44"/>
            <p:cNvSpPr>
              <a:spLocks noChangeShapeType="1"/>
            </p:cNvSpPr>
            <p:nvPr/>
          </p:nvSpPr>
          <p:spPr bwMode="auto">
            <a:xfrm>
              <a:off x="2280" y="3091"/>
              <a:ext cx="97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5" name="Line 45"/>
            <p:cNvSpPr>
              <a:spLocks noChangeShapeType="1"/>
            </p:cNvSpPr>
            <p:nvPr/>
          </p:nvSpPr>
          <p:spPr bwMode="auto">
            <a:xfrm>
              <a:off x="2377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6" name="Line 46"/>
            <p:cNvSpPr>
              <a:spLocks noChangeShapeType="1"/>
            </p:cNvSpPr>
            <p:nvPr/>
          </p:nvSpPr>
          <p:spPr bwMode="auto">
            <a:xfrm>
              <a:off x="2463" y="3091"/>
              <a:ext cx="85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7" name="Line 47"/>
            <p:cNvSpPr>
              <a:spLocks noChangeShapeType="1"/>
            </p:cNvSpPr>
            <p:nvPr/>
          </p:nvSpPr>
          <p:spPr bwMode="auto">
            <a:xfrm>
              <a:off x="2548" y="3091"/>
              <a:ext cx="97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8" name="Line 48"/>
            <p:cNvSpPr>
              <a:spLocks noChangeShapeType="1"/>
            </p:cNvSpPr>
            <p:nvPr/>
          </p:nvSpPr>
          <p:spPr bwMode="auto">
            <a:xfrm>
              <a:off x="2645" y="3091"/>
              <a:ext cx="85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9" name="Line 49"/>
            <p:cNvSpPr>
              <a:spLocks noChangeShapeType="1"/>
            </p:cNvSpPr>
            <p:nvPr/>
          </p:nvSpPr>
          <p:spPr bwMode="auto">
            <a:xfrm>
              <a:off x="2730" y="3091"/>
              <a:ext cx="97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50" name="Line 50"/>
            <p:cNvSpPr>
              <a:spLocks noChangeShapeType="1"/>
            </p:cNvSpPr>
            <p:nvPr/>
          </p:nvSpPr>
          <p:spPr bwMode="auto">
            <a:xfrm>
              <a:off x="2827" y="3091"/>
              <a:ext cx="85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51" name="Line 51"/>
            <p:cNvSpPr>
              <a:spLocks noChangeShapeType="1"/>
            </p:cNvSpPr>
            <p:nvPr/>
          </p:nvSpPr>
          <p:spPr bwMode="auto">
            <a:xfrm>
              <a:off x="2912" y="3091"/>
              <a:ext cx="97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52" name="Line 52"/>
            <p:cNvSpPr>
              <a:spLocks noChangeShapeType="1"/>
            </p:cNvSpPr>
            <p:nvPr/>
          </p:nvSpPr>
          <p:spPr bwMode="auto">
            <a:xfrm>
              <a:off x="3009" y="3091"/>
              <a:ext cx="85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53" name="Line 53"/>
            <p:cNvSpPr>
              <a:spLocks noChangeShapeType="1"/>
            </p:cNvSpPr>
            <p:nvPr/>
          </p:nvSpPr>
          <p:spPr bwMode="auto">
            <a:xfrm>
              <a:off x="3094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54" name="Line 54"/>
            <p:cNvSpPr>
              <a:spLocks noChangeShapeType="1"/>
            </p:cNvSpPr>
            <p:nvPr/>
          </p:nvSpPr>
          <p:spPr bwMode="auto">
            <a:xfrm>
              <a:off x="3180" y="3091"/>
              <a:ext cx="9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55" name="Line 55"/>
            <p:cNvSpPr>
              <a:spLocks noChangeShapeType="1"/>
            </p:cNvSpPr>
            <p:nvPr/>
          </p:nvSpPr>
          <p:spPr bwMode="auto">
            <a:xfrm>
              <a:off x="3276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56" name="Line 56"/>
            <p:cNvSpPr>
              <a:spLocks noChangeShapeType="1"/>
            </p:cNvSpPr>
            <p:nvPr/>
          </p:nvSpPr>
          <p:spPr bwMode="auto">
            <a:xfrm>
              <a:off x="3362" y="3091"/>
              <a:ext cx="97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57" name="Line 57"/>
            <p:cNvSpPr>
              <a:spLocks noChangeShapeType="1"/>
            </p:cNvSpPr>
            <p:nvPr/>
          </p:nvSpPr>
          <p:spPr bwMode="auto">
            <a:xfrm>
              <a:off x="3459" y="3091"/>
              <a:ext cx="85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58" name="Line 58"/>
            <p:cNvSpPr>
              <a:spLocks noChangeShapeType="1"/>
            </p:cNvSpPr>
            <p:nvPr/>
          </p:nvSpPr>
          <p:spPr bwMode="auto">
            <a:xfrm>
              <a:off x="3544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59" name="Line 59"/>
            <p:cNvSpPr>
              <a:spLocks noChangeShapeType="1"/>
            </p:cNvSpPr>
            <p:nvPr/>
          </p:nvSpPr>
          <p:spPr bwMode="auto">
            <a:xfrm>
              <a:off x="3630" y="3091"/>
              <a:ext cx="9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60" name="Line 60"/>
            <p:cNvSpPr>
              <a:spLocks noChangeShapeType="1"/>
            </p:cNvSpPr>
            <p:nvPr/>
          </p:nvSpPr>
          <p:spPr bwMode="auto">
            <a:xfrm>
              <a:off x="3726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61" name="Line 61"/>
            <p:cNvSpPr>
              <a:spLocks noChangeShapeType="1"/>
            </p:cNvSpPr>
            <p:nvPr/>
          </p:nvSpPr>
          <p:spPr bwMode="auto">
            <a:xfrm>
              <a:off x="3812" y="3091"/>
              <a:ext cx="9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62" name="Line 62"/>
            <p:cNvSpPr>
              <a:spLocks noChangeShapeType="1"/>
            </p:cNvSpPr>
            <p:nvPr/>
          </p:nvSpPr>
          <p:spPr bwMode="auto">
            <a:xfrm>
              <a:off x="3908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63" name="Line 63"/>
            <p:cNvSpPr>
              <a:spLocks noChangeShapeType="1"/>
            </p:cNvSpPr>
            <p:nvPr/>
          </p:nvSpPr>
          <p:spPr bwMode="auto">
            <a:xfrm>
              <a:off x="3994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64" name="Line 64"/>
            <p:cNvSpPr>
              <a:spLocks noChangeShapeType="1"/>
            </p:cNvSpPr>
            <p:nvPr/>
          </p:nvSpPr>
          <p:spPr bwMode="auto">
            <a:xfrm>
              <a:off x="4080" y="3091"/>
              <a:ext cx="9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65" name="Line 65"/>
            <p:cNvSpPr>
              <a:spLocks noChangeShapeType="1"/>
            </p:cNvSpPr>
            <p:nvPr/>
          </p:nvSpPr>
          <p:spPr bwMode="auto">
            <a:xfrm>
              <a:off x="4176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66" name="Line 66"/>
            <p:cNvSpPr>
              <a:spLocks noChangeShapeType="1"/>
            </p:cNvSpPr>
            <p:nvPr/>
          </p:nvSpPr>
          <p:spPr bwMode="auto">
            <a:xfrm>
              <a:off x="4262" y="3091"/>
              <a:ext cx="9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67" name="Line 67"/>
            <p:cNvSpPr>
              <a:spLocks noChangeShapeType="1"/>
            </p:cNvSpPr>
            <p:nvPr/>
          </p:nvSpPr>
          <p:spPr bwMode="auto">
            <a:xfrm>
              <a:off x="4358" y="3091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68" name="Line 68"/>
            <p:cNvSpPr>
              <a:spLocks noChangeShapeType="1"/>
            </p:cNvSpPr>
            <p:nvPr/>
          </p:nvSpPr>
          <p:spPr bwMode="auto">
            <a:xfrm flipV="1">
              <a:off x="4444" y="3069"/>
              <a:ext cx="96" cy="2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69" name="Line 69"/>
            <p:cNvSpPr>
              <a:spLocks noChangeShapeType="1"/>
            </p:cNvSpPr>
            <p:nvPr/>
          </p:nvSpPr>
          <p:spPr bwMode="auto">
            <a:xfrm>
              <a:off x="4540" y="3069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70" name="Line 70"/>
            <p:cNvSpPr>
              <a:spLocks noChangeShapeType="1"/>
            </p:cNvSpPr>
            <p:nvPr/>
          </p:nvSpPr>
          <p:spPr bwMode="auto">
            <a:xfrm>
              <a:off x="4626" y="3069"/>
              <a:ext cx="8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71" name="Line 71"/>
            <p:cNvSpPr>
              <a:spLocks noChangeShapeType="1"/>
            </p:cNvSpPr>
            <p:nvPr/>
          </p:nvSpPr>
          <p:spPr bwMode="auto">
            <a:xfrm flipV="1">
              <a:off x="4712" y="3048"/>
              <a:ext cx="96" cy="2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72" name="Line 72"/>
            <p:cNvSpPr>
              <a:spLocks noChangeShapeType="1"/>
            </p:cNvSpPr>
            <p:nvPr/>
          </p:nvSpPr>
          <p:spPr bwMode="auto">
            <a:xfrm flipV="1">
              <a:off x="4808" y="3026"/>
              <a:ext cx="86" cy="2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73" name="Line 73"/>
            <p:cNvSpPr>
              <a:spLocks noChangeShapeType="1"/>
            </p:cNvSpPr>
            <p:nvPr/>
          </p:nvSpPr>
          <p:spPr bwMode="auto">
            <a:xfrm>
              <a:off x="4894" y="3026"/>
              <a:ext cx="96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74" name="Line 74"/>
            <p:cNvSpPr>
              <a:spLocks noChangeShapeType="1"/>
            </p:cNvSpPr>
            <p:nvPr/>
          </p:nvSpPr>
          <p:spPr bwMode="auto">
            <a:xfrm flipV="1">
              <a:off x="4990" y="2566"/>
              <a:ext cx="86" cy="46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75" name="Line 75"/>
            <p:cNvSpPr>
              <a:spLocks noChangeShapeType="1"/>
            </p:cNvSpPr>
            <p:nvPr/>
          </p:nvSpPr>
          <p:spPr bwMode="auto">
            <a:xfrm flipV="1">
              <a:off x="5076" y="1548"/>
              <a:ext cx="85" cy="101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76" name="Line 76"/>
            <p:cNvSpPr>
              <a:spLocks noChangeShapeType="1"/>
            </p:cNvSpPr>
            <p:nvPr/>
          </p:nvSpPr>
          <p:spPr bwMode="auto">
            <a:xfrm flipV="1">
              <a:off x="5161" y="959"/>
              <a:ext cx="97" cy="589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6171" name="Line 77"/>
          <p:cNvSpPr>
            <a:spLocks noChangeShapeType="1"/>
          </p:cNvSpPr>
          <p:nvPr/>
        </p:nvSpPr>
        <p:spPr bwMode="auto">
          <a:xfrm flipV="1">
            <a:off x="8461375" y="303213"/>
            <a:ext cx="0" cy="3786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Text Box 78"/>
          <p:cNvSpPr txBox="1">
            <a:spLocks noChangeArrowheads="1"/>
          </p:cNvSpPr>
          <p:nvPr/>
        </p:nvSpPr>
        <p:spPr bwMode="auto">
          <a:xfrm>
            <a:off x="1111250" y="3790950"/>
            <a:ext cx="1758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</a:rPr>
              <a:t>R. Buckminster Fuller</a:t>
            </a:r>
          </a:p>
        </p:txBody>
      </p:sp>
      <p:sp>
        <p:nvSpPr>
          <p:cNvPr id="185423" name="Text Box 79"/>
          <p:cNvSpPr txBox="1">
            <a:spLocks noChangeArrowheads="1"/>
          </p:cNvSpPr>
          <p:nvPr/>
        </p:nvSpPr>
        <p:spPr bwMode="auto">
          <a:xfrm>
            <a:off x="169863" y="4469130"/>
            <a:ext cx="8774112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Key Points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dirty="0"/>
              <a:t>As psychologists, we are </a:t>
            </a:r>
            <a:r>
              <a:rPr lang="en-US" dirty="0" smtClean="0"/>
              <a:t>trying to understand something </a:t>
            </a:r>
            <a:r>
              <a:rPr lang="en-US" dirty="0"/>
              <a:t>that appears to be </a:t>
            </a:r>
            <a:r>
              <a:rPr lang="en-US" i="1" u="sng" dirty="0"/>
              <a:t>changing rapidly</a:t>
            </a:r>
            <a:r>
              <a:rPr lang="en-US" dirty="0"/>
              <a:t>, with no obvious end in sight.  Not true of other sciences.  A warning to </a:t>
            </a:r>
            <a:r>
              <a:rPr lang="en-US" dirty="0" smtClean="0"/>
              <a:t>psychologists who </a:t>
            </a:r>
            <a:r>
              <a:rPr lang="en-US" dirty="0"/>
              <a:t>think it is their job to explain the present.    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dirty="0"/>
              <a:t>Nothing about the human brain </a:t>
            </a:r>
            <a:r>
              <a:rPr lang="en-US" dirty="0" smtClean="0"/>
              <a:t>predicted this </a:t>
            </a:r>
            <a:r>
              <a:rPr lang="en-US" dirty="0"/>
              <a:t>change, but this change would have been </a:t>
            </a:r>
            <a:r>
              <a:rPr lang="en-US" i="1" u="sng" dirty="0"/>
              <a:t>impossible without it</a:t>
            </a:r>
            <a:r>
              <a:rPr lang="en-US" dirty="0" smtClean="0"/>
              <a:t>.  The human brain was a necessary pre-condition. 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dirty="0" smtClean="0"/>
              <a:t>The </a:t>
            </a:r>
            <a:r>
              <a:rPr lang="en-US" dirty="0" smtClean="0"/>
              <a:t>science of PSYCHOLOGY sits at the interface between our biology and our experiences – how do </a:t>
            </a:r>
            <a:r>
              <a:rPr lang="en-US" i="1" u="sng" dirty="0" smtClean="0"/>
              <a:t>nature and nurture</a:t>
            </a:r>
            <a:r>
              <a:rPr lang="en-US" i="1" dirty="0" smtClean="0"/>
              <a:t> </a:t>
            </a:r>
            <a:r>
              <a:rPr lang="en-US" dirty="0" smtClean="0"/>
              <a:t>make </a:t>
            </a:r>
            <a:r>
              <a:rPr lang="en-US" i="1" u="sng" dirty="0" smtClean="0"/>
              <a:t>us</a:t>
            </a:r>
            <a:r>
              <a:rPr lang="en-US" dirty="0" smtClean="0"/>
              <a:t> who we are?</a:t>
            </a:r>
            <a:endParaRPr lang="en-US" dirty="0"/>
          </a:p>
        </p:txBody>
      </p:sp>
      <p:sp>
        <p:nvSpPr>
          <p:cNvPr id="185425" name="Line 81"/>
          <p:cNvSpPr>
            <a:spLocks noChangeShapeType="1"/>
          </p:cNvSpPr>
          <p:nvPr/>
        </p:nvSpPr>
        <p:spPr bwMode="auto">
          <a:xfrm flipV="1">
            <a:off x="1238250" y="404813"/>
            <a:ext cx="7067550" cy="33528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5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5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5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5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2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EXP3202 is a Psychology Course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r>
              <a:rPr lang="en-US" sz="3200" smtClean="0"/>
              <a:t>Why is Sensation and Perception Important for Psychology?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lfe-fig-01-01-0">
            <a:hlinkClick r:id="" action="ppaction://noaction">
              <a:snd r:embed="rId3" name="whatisreal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5" t="2728" r="24471" b="8063"/>
          <a:stretch>
            <a:fillRect/>
          </a:stretch>
        </p:blipFill>
        <p:spPr bwMode="auto">
          <a:xfrm>
            <a:off x="-14288" y="0"/>
            <a:ext cx="531336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5510213" y="184150"/>
            <a:ext cx="3408362" cy="6408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defRPr/>
            </a:pPr>
            <a:r>
              <a:rPr lang="en-US" sz="1800" dirty="0">
                <a:cs typeface="+mn-cs"/>
              </a:rPr>
              <a:t>What is real?</a:t>
            </a:r>
          </a:p>
          <a:p>
            <a:pPr marL="457200" indent="-457200" eaLnBrk="0" hangingPunct="0">
              <a:defRPr/>
            </a:pPr>
            <a:endParaRPr lang="en-US" sz="1800" dirty="0">
              <a:cs typeface="+mn-cs"/>
            </a:endParaRPr>
          </a:p>
          <a:p>
            <a:pPr marL="457200" indent="-457200" eaLnBrk="0" hangingPunct="0">
              <a:defRPr/>
            </a:pPr>
            <a:endParaRPr lang="en-US" sz="1800" dirty="0">
              <a:cs typeface="+mn-cs"/>
            </a:endParaRPr>
          </a:p>
          <a:p>
            <a:pPr marL="457200" indent="-457200" eaLnBrk="0" hangingPunct="0">
              <a:defRPr/>
            </a:pPr>
            <a:r>
              <a:rPr lang="en-US" sz="1800" dirty="0">
                <a:cs typeface="+mn-cs"/>
              </a:rPr>
              <a:t>We only experience the reality that is created by our brains.  </a:t>
            </a:r>
          </a:p>
          <a:p>
            <a:pPr marL="457200" indent="-457200" eaLnBrk="0" hangingPunct="0">
              <a:defRPr/>
            </a:pPr>
            <a:endParaRPr lang="en-US" sz="1800" dirty="0">
              <a:cs typeface="+mn-cs"/>
            </a:endParaRPr>
          </a:p>
          <a:p>
            <a:pPr marL="457200" indent="-457200" eaLnBrk="0" hangingPunct="0">
              <a:defRPr/>
            </a:pPr>
            <a:r>
              <a:rPr lang="en-US" sz="1800" dirty="0">
                <a:cs typeface="+mn-cs"/>
              </a:rPr>
              <a:t>The physical sciences (Physics, Chemistry) have enabled us to ‘see’ the world as it truly exists.</a:t>
            </a:r>
          </a:p>
          <a:p>
            <a:pPr marL="457200" indent="-457200" eaLnBrk="0" hangingPunct="0">
              <a:defRPr/>
            </a:pPr>
            <a:endParaRPr lang="en-US" sz="1800" dirty="0">
              <a:cs typeface="+mn-cs"/>
            </a:endParaRPr>
          </a:p>
          <a:p>
            <a:pPr marL="457200" indent="-457200" eaLnBrk="0" hangingPunct="0">
              <a:defRPr/>
            </a:pPr>
            <a:r>
              <a:rPr lang="en-US" sz="1800" dirty="0">
                <a:cs typeface="+mn-cs"/>
              </a:rPr>
              <a:t>‘Psychophysics’ allows us to establish relationships between </a:t>
            </a:r>
            <a:r>
              <a:rPr lang="en-US" sz="1800" dirty="0" smtClean="0">
                <a:cs typeface="+mn-cs"/>
              </a:rPr>
              <a:t>our ‘</a:t>
            </a:r>
            <a:r>
              <a:rPr lang="en-US" sz="1800" u="sng" dirty="0" smtClean="0">
                <a:cs typeface="+mn-cs"/>
              </a:rPr>
              <a:t>true</a:t>
            </a:r>
            <a:r>
              <a:rPr lang="en-US" sz="1800" dirty="0" smtClean="0">
                <a:cs typeface="+mn-cs"/>
              </a:rPr>
              <a:t>’ </a:t>
            </a:r>
            <a:r>
              <a:rPr lang="en-US" sz="1800" dirty="0">
                <a:cs typeface="+mn-cs"/>
              </a:rPr>
              <a:t>brain-based reality and the </a:t>
            </a:r>
            <a:r>
              <a:rPr lang="en-US" sz="1800" dirty="0" smtClean="0">
                <a:cs typeface="+mn-cs"/>
              </a:rPr>
              <a:t>‘</a:t>
            </a:r>
            <a:r>
              <a:rPr lang="en-US" sz="1800" u="sng" dirty="0" smtClean="0">
                <a:cs typeface="+mn-cs"/>
              </a:rPr>
              <a:t>true</a:t>
            </a:r>
            <a:r>
              <a:rPr lang="en-US" sz="1800" dirty="0" smtClean="0">
                <a:cs typeface="+mn-cs"/>
              </a:rPr>
              <a:t>’ </a:t>
            </a:r>
            <a:r>
              <a:rPr lang="en-US" sz="1800" dirty="0">
                <a:cs typeface="+mn-cs"/>
              </a:rPr>
              <a:t>physical world.</a:t>
            </a:r>
          </a:p>
          <a:p>
            <a:pPr marL="457200" indent="-457200" eaLnBrk="0" hangingPunct="0">
              <a:defRPr/>
            </a:pPr>
            <a:endParaRPr lang="en-US" sz="1800" dirty="0">
              <a:cs typeface="+mn-cs"/>
            </a:endParaRPr>
          </a:p>
          <a:p>
            <a:pPr marL="457200" indent="-457200" eaLnBrk="0" hangingPunct="0">
              <a:defRPr/>
            </a:pPr>
            <a:r>
              <a:rPr lang="en-US" sz="1800" dirty="0">
                <a:cs typeface="+mn-cs"/>
              </a:rPr>
              <a:t>These relationships are rarely linear (i.e., the brain does not function as a ‘mirror’).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7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7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7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After this course, you can no longer be a ‘naïve realist’</a:t>
            </a:r>
          </a:p>
        </p:txBody>
      </p:sp>
      <p:pic>
        <p:nvPicPr>
          <p:cNvPr id="9219" name="Content Placeholder 3" descr="Wolfe-Fig-01-18-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7362" y="2195686"/>
            <a:ext cx="5884862" cy="4413250"/>
          </a:xfrm>
        </p:spPr>
      </p:pic>
      <p:sp>
        <p:nvSpPr>
          <p:cNvPr id="5" name="TextBox 4"/>
          <p:cNvSpPr txBox="1"/>
          <p:nvPr/>
        </p:nvSpPr>
        <p:spPr>
          <a:xfrm>
            <a:off x="3544888" y="1681163"/>
            <a:ext cx="4951997" cy="338554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although maybe you didn’t </a:t>
            </a:r>
            <a:r>
              <a:rPr lang="en-US" dirty="0">
                <a:latin typeface="Arial" pitchFamily="34" charset="0"/>
                <a:cs typeface="Arial" pitchFamily="34" charset="0"/>
              </a:rPr>
              <a:t>know you were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one…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7047" y="2936146"/>
            <a:ext cx="2492990" cy="954266"/>
            <a:chOff x="777421" y="2213358"/>
            <a:chExt cx="2492990" cy="954266"/>
          </a:xfrm>
        </p:grpSpPr>
        <p:sp>
          <p:nvSpPr>
            <p:cNvPr id="2" name="TextBox 1"/>
            <p:cNvSpPr txBox="1"/>
            <p:nvPr/>
          </p:nvSpPr>
          <p:spPr>
            <a:xfrm>
              <a:off x="1118861" y="2213358"/>
              <a:ext cx="1609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Fechner’s Law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 = </a:t>
              </a:r>
              <a:r>
                <a:rPr lang="en-US" i="1" dirty="0" smtClean="0">
                  <a:solidFill>
                    <a:srgbClr val="FF0000"/>
                  </a:solidFill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</a:rPr>
                <a:t> log 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7421" y="2829070"/>
              <a:ext cx="2492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“Psycho = log Physics”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8111" y="4222485"/>
            <a:ext cx="2210862" cy="955110"/>
            <a:chOff x="818298" y="3687279"/>
            <a:chExt cx="2210862" cy="955110"/>
          </a:xfrm>
        </p:grpSpPr>
        <p:sp>
          <p:nvSpPr>
            <p:cNvPr id="6" name="TextBox 5"/>
            <p:cNvSpPr txBox="1"/>
            <p:nvPr/>
          </p:nvSpPr>
          <p:spPr>
            <a:xfrm>
              <a:off x="848563" y="3687279"/>
              <a:ext cx="21503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Steven’s Power Law</a:t>
              </a:r>
            </a:p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S = </a:t>
              </a:r>
              <a:r>
                <a:rPr lang="en-US" i="1" dirty="0" smtClean="0">
                  <a:solidFill>
                    <a:srgbClr val="00B050"/>
                  </a:solidFill>
                </a:rPr>
                <a:t>a </a:t>
              </a:r>
              <a:r>
                <a:rPr lang="en-US" i="1" dirty="0" err="1" smtClean="0">
                  <a:solidFill>
                    <a:srgbClr val="00B050"/>
                  </a:solidFill>
                </a:rPr>
                <a:t>I</a:t>
              </a:r>
              <a:r>
                <a:rPr lang="en-US" i="1" baseline="30000" dirty="0" err="1" smtClean="0">
                  <a:solidFill>
                    <a:srgbClr val="00B050"/>
                  </a:solidFill>
                </a:rPr>
                <a:t>b</a:t>
              </a:r>
              <a:endParaRPr lang="en-US" baseline="30000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8298" y="4303835"/>
              <a:ext cx="2210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“Psycho = </a:t>
              </a:r>
              <a:r>
                <a:rPr lang="en-US" dirty="0" err="1" smtClean="0">
                  <a:solidFill>
                    <a:srgbClr val="00B050"/>
                  </a:solidFill>
                </a:rPr>
                <a:t>Physics</a:t>
              </a:r>
              <a:r>
                <a:rPr lang="en-US" i="1" baseline="30000" dirty="0" err="1" smtClean="0">
                  <a:solidFill>
                    <a:srgbClr val="00B050"/>
                  </a:solidFill>
                </a:rPr>
                <a:t>b</a:t>
              </a:r>
              <a:r>
                <a:rPr lang="en-US" dirty="0" smtClean="0">
                  <a:solidFill>
                    <a:srgbClr val="00B050"/>
                  </a:solidFill>
                </a:rPr>
                <a:t>”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0297" y="2019299"/>
            <a:ext cx="286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Only in rare instances does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“Psycho = Physics”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855" y="5525903"/>
            <a:ext cx="3416757" cy="124649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OK, so what does this mean?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It means that our sensory/perceptual systems are often </a:t>
            </a:r>
            <a:r>
              <a:rPr lang="en-US" sz="1400" i="1" u="sng" dirty="0" smtClean="0"/>
              <a:t>exaggerating</a:t>
            </a:r>
            <a:r>
              <a:rPr lang="en-US" sz="1400" dirty="0" smtClean="0"/>
              <a:t> small physical differences, or </a:t>
            </a:r>
            <a:r>
              <a:rPr lang="en-US" sz="1400" i="1" u="sng" dirty="0" smtClean="0"/>
              <a:t>understating</a:t>
            </a:r>
            <a:r>
              <a:rPr lang="en-US" sz="1400" dirty="0" smtClean="0"/>
              <a:t> large physical differences.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145280" y="2321846"/>
            <a:ext cx="3434080" cy="3621754"/>
          </a:xfrm>
          <a:prstGeom prst="rect">
            <a:avLst/>
          </a:prstGeom>
          <a:noFill/>
          <a:ln w="9525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r>
              <a:rPr lang="en-US" sz="3600" b="1" smtClean="0"/>
              <a:t>The BIG PICTURE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7"/>
          <p:cNvSpPr txBox="1">
            <a:spLocks noChangeArrowheads="1"/>
          </p:cNvSpPr>
          <p:nvPr/>
        </p:nvSpPr>
        <p:spPr bwMode="auto">
          <a:xfrm rot="-5400000">
            <a:off x="3248310" y="1386968"/>
            <a:ext cx="2732479" cy="36933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18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Stuff We Can’t Sense…</a:t>
            </a:r>
          </a:p>
        </p:txBody>
      </p:sp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0" y="1233488"/>
            <a:ext cx="40957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sz="1800" dirty="0">
              <a:solidFill>
                <a:srgbClr val="FF3300"/>
              </a:solidFill>
            </a:endParaRPr>
          </a:p>
          <a:p>
            <a:pPr algn="ctr"/>
            <a:r>
              <a:rPr lang="en-US" sz="1800" dirty="0">
                <a:solidFill>
                  <a:srgbClr val="FF3300"/>
                </a:solidFill>
              </a:rPr>
              <a:t>Perception!</a:t>
            </a:r>
          </a:p>
          <a:p>
            <a:pPr algn="ctr"/>
            <a:r>
              <a:rPr lang="en-US" sz="1800" b="0" dirty="0"/>
              <a:t>(Synthesis)</a:t>
            </a:r>
          </a:p>
          <a:p>
            <a:pPr algn="ctr"/>
            <a:endParaRPr lang="en-US" sz="1800" b="0" dirty="0">
              <a:solidFill>
                <a:srgbClr val="0066FF"/>
              </a:solidFill>
            </a:endParaRPr>
          </a:p>
          <a:p>
            <a:pPr algn="ctr"/>
            <a:endParaRPr lang="en-US" sz="1800" b="0" dirty="0"/>
          </a:p>
          <a:p>
            <a:pPr algn="ctr"/>
            <a:endParaRPr lang="en-US" sz="1800" b="0" dirty="0"/>
          </a:p>
          <a:p>
            <a:pPr algn="ctr"/>
            <a:endParaRPr lang="en-US" sz="1800" b="0" dirty="0"/>
          </a:p>
          <a:p>
            <a:pPr algn="ctr"/>
            <a:endParaRPr lang="en-US" sz="1800" b="0" dirty="0"/>
          </a:p>
          <a:p>
            <a:pPr algn="ctr"/>
            <a:endParaRPr lang="en-US" sz="1800" b="0" dirty="0"/>
          </a:p>
          <a:p>
            <a:pPr algn="ctr"/>
            <a:endParaRPr lang="en-US" sz="1800" b="0" dirty="0"/>
          </a:p>
          <a:p>
            <a:pPr algn="ctr"/>
            <a:endParaRPr lang="en-US" sz="1800" b="0" dirty="0"/>
          </a:p>
          <a:p>
            <a:pPr algn="ctr"/>
            <a:endParaRPr lang="en-US" sz="1800" b="0" dirty="0"/>
          </a:p>
          <a:p>
            <a:pPr algn="ctr"/>
            <a:endParaRPr lang="en-US" sz="1800" b="0" dirty="0"/>
          </a:p>
          <a:p>
            <a:pPr algn="ctr"/>
            <a:endParaRPr lang="en-US" sz="1800" dirty="0">
              <a:solidFill>
                <a:srgbClr val="FF3300"/>
              </a:solidFill>
            </a:endParaRPr>
          </a:p>
          <a:p>
            <a:pPr algn="ctr"/>
            <a:r>
              <a:rPr lang="en-US" sz="1800" dirty="0">
                <a:solidFill>
                  <a:srgbClr val="FF3300"/>
                </a:solidFill>
              </a:rPr>
              <a:t>Sensation</a:t>
            </a:r>
          </a:p>
          <a:p>
            <a:pPr algn="ctr"/>
            <a:r>
              <a:rPr lang="en-US" sz="1800" b="0" dirty="0"/>
              <a:t>(Analysis)</a:t>
            </a:r>
          </a:p>
          <a:p>
            <a:pPr algn="ctr"/>
            <a:endParaRPr lang="en-US" sz="1800" b="0" dirty="0">
              <a:solidFill>
                <a:schemeClr val="bg2"/>
              </a:solidFill>
            </a:endParaRPr>
          </a:p>
          <a:p>
            <a:pPr algn="ctr"/>
            <a:endParaRPr lang="en-US" sz="1800" b="0" dirty="0">
              <a:solidFill>
                <a:schemeClr val="bg2"/>
              </a:solidFill>
            </a:endParaRPr>
          </a:p>
          <a:p>
            <a:pPr algn="ctr"/>
            <a:endParaRPr lang="en-US" sz="1800" b="0" dirty="0">
              <a:solidFill>
                <a:schemeClr val="bg2"/>
              </a:solidFill>
            </a:endParaRPr>
          </a:p>
          <a:p>
            <a:pPr algn="ctr"/>
            <a:endParaRPr lang="en-US" sz="1800" b="0" dirty="0">
              <a:solidFill>
                <a:schemeClr val="bg2"/>
              </a:solidFill>
            </a:endParaRPr>
          </a:p>
          <a:p>
            <a:pPr algn="ctr"/>
            <a:endParaRPr lang="en-US" sz="1800" b="0" dirty="0">
              <a:solidFill>
                <a:schemeClr val="bg2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738" y="2784475"/>
            <a:ext cx="1671637" cy="1671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4106863" y="0"/>
            <a:ext cx="0" cy="6858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5129213" y="0"/>
            <a:ext cx="0" cy="6858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 rot="-5400000">
            <a:off x="3195638" y="5033963"/>
            <a:ext cx="2854325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dirty="0"/>
              <a:t>Receptor Neurons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028700" y="365125"/>
            <a:ext cx="17002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PSYCHO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6240463" y="365125"/>
            <a:ext cx="17589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PHYSICS</a:t>
            </a:r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0" y="1257300"/>
            <a:ext cx="4078288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5137150" y="1257300"/>
            <a:ext cx="400685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5710237" y="3986013"/>
            <a:ext cx="3074947" cy="258532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dirty="0" smtClean="0"/>
              <a:t>Energy</a:t>
            </a:r>
          </a:p>
          <a:p>
            <a:pPr>
              <a:buFontTx/>
              <a:buChar char="•"/>
            </a:pPr>
            <a:r>
              <a:rPr lang="en-US" sz="1800" b="0" dirty="0" smtClean="0"/>
              <a:t> Things vibrating (hearing)</a:t>
            </a:r>
          </a:p>
          <a:p>
            <a:pPr>
              <a:buFontTx/>
              <a:buChar char="•"/>
            </a:pPr>
            <a:r>
              <a:rPr lang="en-US" sz="1800" b="0" dirty="0" smtClean="0"/>
              <a:t> Things bumping into other things (touch)</a:t>
            </a:r>
          </a:p>
          <a:p>
            <a:endParaRPr lang="en-US" sz="1800" b="0" dirty="0" smtClean="0"/>
          </a:p>
          <a:p>
            <a:r>
              <a:rPr lang="en-US" sz="1800" dirty="0" smtClean="0"/>
              <a:t>Matter</a:t>
            </a:r>
          </a:p>
          <a:p>
            <a:pPr>
              <a:buFontTx/>
              <a:buChar char="•"/>
            </a:pPr>
            <a:r>
              <a:rPr lang="en-US" sz="1800" b="0" dirty="0" smtClean="0"/>
              <a:t> Atoms and Molecules (pain, taste, smell)</a:t>
            </a:r>
          </a:p>
          <a:p>
            <a:pPr>
              <a:buFontTx/>
              <a:buChar char="•"/>
            </a:pPr>
            <a:r>
              <a:rPr lang="en-US" sz="1800" b="0" dirty="0" smtClean="0"/>
              <a:t> Photons* (vision)</a:t>
            </a:r>
          </a:p>
        </p:txBody>
      </p:sp>
      <p:pic>
        <p:nvPicPr>
          <p:cNvPr id="12300" name="Picture 14" descr="j0219079"/>
          <p:cNvPicPr>
            <a:picLocks noChangeAspect="1" noChangeArrowheads="1" noCrop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1581150"/>
            <a:ext cx="20589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7" name="Picture 15" descr="j021907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1589088"/>
            <a:ext cx="5064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8" name="Line 16"/>
          <p:cNvSpPr>
            <a:spLocks noChangeShapeType="1"/>
          </p:cNvSpPr>
          <p:nvPr/>
        </p:nvSpPr>
        <p:spPr bwMode="auto">
          <a:xfrm flipH="1">
            <a:off x="4776788" y="5256213"/>
            <a:ext cx="11747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0" name="Line 18"/>
          <p:cNvSpPr>
            <a:spLocks noChangeShapeType="1"/>
          </p:cNvSpPr>
          <p:nvPr/>
        </p:nvSpPr>
        <p:spPr bwMode="auto">
          <a:xfrm flipV="1">
            <a:off x="2023641" y="4659313"/>
            <a:ext cx="0" cy="3635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1" name="Line 19"/>
          <p:cNvSpPr>
            <a:spLocks noChangeShapeType="1"/>
          </p:cNvSpPr>
          <p:nvPr/>
        </p:nvSpPr>
        <p:spPr bwMode="auto">
          <a:xfrm flipV="1">
            <a:off x="2070283" y="2269392"/>
            <a:ext cx="0" cy="3635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601663" y="819150"/>
            <a:ext cx="266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800" b="0">
                <a:solidFill>
                  <a:schemeClr val="tx1"/>
                </a:solidFill>
              </a:rPr>
              <a:t>Now you’re dreaming. . .</a:t>
            </a: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 rot="-5400000">
            <a:off x="3681412" y="5029201"/>
            <a:ext cx="1876425" cy="4572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/>
              <a:t>‘The Matrix’</a:t>
            </a:r>
          </a:p>
        </p:txBody>
      </p:sp>
      <p:sp>
        <p:nvSpPr>
          <p:cNvPr id="197649" name="Line 17"/>
          <p:cNvSpPr>
            <a:spLocks noChangeShapeType="1"/>
          </p:cNvSpPr>
          <p:nvPr/>
        </p:nvSpPr>
        <p:spPr bwMode="auto">
          <a:xfrm flipH="1">
            <a:off x="2794000" y="5256213"/>
            <a:ext cx="16462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57" name="Line 25"/>
          <p:cNvSpPr>
            <a:spLocks noChangeShapeType="1"/>
          </p:cNvSpPr>
          <p:nvPr/>
        </p:nvSpPr>
        <p:spPr bwMode="auto">
          <a:xfrm flipH="1">
            <a:off x="3444240" y="1841500"/>
            <a:ext cx="298513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6"/>
          <p:cNvSpPr>
            <a:spLocks noChangeShapeType="1"/>
          </p:cNvSpPr>
          <p:nvPr/>
        </p:nvSpPr>
        <p:spPr bwMode="auto">
          <a:xfrm>
            <a:off x="4135438" y="3179763"/>
            <a:ext cx="973137" cy="0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Text Box 27"/>
          <p:cNvSpPr txBox="1">
            <a:spLocks noChangeArrowheads="1"/>
          </p:cNvSpPr>
          <p:nvPr/>
        </p:nvSpPr>
        <p:spPr bwMode="auto">
          <a:xfrm>
            <a:off x="1241425" y="14288"/>
            <a:ext cx="1200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0" i="1"/>
              <a:t>Your World</a:t>
            </a:r>
          </a:p>
        </p:txBody>
      </p:sp>
      <p:sp>
        <p:nvSpPr>
          <p:cNvPr id="12311" name="Text Box 28"/>
          <p:cNvSpPr txBox="1">
            <a:spLocks noChangeArrowheads="1"/>
          </p:cNvSpPr>
          <p:nvPr/>
        </p:nvSpPr>
        <p:spPr bwMode="auto">
          <a:xfrm>
            <a:off x="6259513" y="14288"/>
            <a:ext cx="159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0" i="1"/>
              <a:t>The Real World</a:t>
            </a:r>
          </a:p>
        </p:txBody>
      </p:sp>
      <p:sp>
        <p:nvSpPr>
          <p:cNvPr id="12312" name="Rectangle 29"/>
          <p:cNvSpPr>
            <a:spLocks noChangeArrowheads="1"/>
          </p:cNvSpPr>
          <p:nvPr/>
        </p:nvSpPr>
        <p:spPr bwMode="auto">
          <a:xfrm>
            <a:off x="5326063" y="1450975"/>
            <a:ext cx="444182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V="1">
            <a:off x="1617904" y="4659313"/>
            <a:ext cx="0" cy="3635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V="1">
            <a:off x="2429378" y="4659313"/>
            <a:ext cx="0" cy="3635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rot="-1800000" flipV="1">
            <a:off x="2428128" y="2293744"/>
            <a:ext cx="0" cy="3635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rot="1800000" flipV="1">
            <a:off x="1712437" y="2293744"/>
            <a:ext cx="0" cy="3635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 rot="16200000" flipH="1" flipV="1">
            <a:off x="5307329" y="2944496"/>
            <a:ext cx="2264412" cy="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62" name="Rectangle 30"/>
          <p:cNvSpPr>
            <a:spLocks noChangeArrowheads="1"/>
          </p:cNvSpPr>
          <p:nvPr/>
        </p:nvSpPr>
        <p:spPr bwMode="auto">
          <a:xfrm>
            <a:off x="5168265" y="1450975"/>
            <a:ext cx="3990975" cy="5319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71028" y="3209925"/>
            <a:ext cx="28956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We only experience the reality that is created by our brains.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477010"/>
            <a:ext cx="899159" cy="156966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Colors</a:t>
            </a:r>
          </a:p>
          <a:p>
            <a:pPr algn="ctr"/>
            <a:r>
              <a:rPr lang="en-US" sz="1200" dirty="0" smtClean="0"/>
              <a:t>Sounds</a:t>
            </a:r>
          </a:p>
          <a:p>
            <a:pPr algn="ctr"/>
            <a:r>
              <a:rPr lang="en-US" sz="1200" dirty="0" smtClean="0"/>
              <a:t>Tastes</a:t>
            </a:r>
          </a:p>
          <a:p>
            <a:pPr algn="ctr"/>
            <a:r>
              <a:rPr lang="en-US" sz="1200" dirty="0" smtClean="0"/>
              <a:t>Smells</a:t>
            </a:r>
          </a:p>
          <a:p>
            <a:pPr algn="ctr"/>
            <a:r>
              <a:rPr lang="en-US" sz="1200" dirty="0" smtClean="0"/>
              <a:t>Pain</a:t>
            </a:r>
          </a:p>
          <a:p>
            <a:pPr algn="ctr"/>
            <a:r>
              <a:rPr lang="en-US" sz="1200" dirty="0" smtClean="0"/>
              <a:t>Temp</a:t>
            </a:r>
          </a:p>
          <a:p>
            <a:pPr algn="ctr"/>
            <a:r>
              <a:rPr lang="en-US" sz="1200" dirty="0" smtClean="0"/>
              <a:t>Textures</a:t>
            </a:r>
          </a:p>
          <a:p>
            <a:pPr algn="ctr"/>
            <a:r>
              <a:rPr lang="en-US" sz="1200" dirty="0"/>
              <a:t>e</a:t>
            </a:r>
            <a:r>
              <a:rPr lang="en-US" sz="1200" dirty="0" smtClean="0"/>
              <a:t>tc.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1253" y="4985065"/>
            <a:ext cx="15536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Wavelength  Shape   Movement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0298" y="2608877"/>
            <a:ext cx="15536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Wavelength  Shape   Movement</a:t>
            </a:r>
            <a:endParaRPr lang="en-US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4" dur="5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9" grpId="0" animBg="1"/>
      <p:bldP spid="197648" grpId="0" animBg="1"/>
      <p:bldP spid="197648" grpId="1" animBg="1"/>
      <p:bldP spid="197650" grpId="0" animBg="1"/>
      <p:bldP spid="197651" grpId="0" animBg="1"/>
      <p:bldP spid="197653" grpId="0"/>
      <p:bldP spid="197653" grpId="1"/>
      <p:bldP spid="197655" grpId="0" animBg="1"/>
      <p:bldP spid="197649" grpId="0" animBg="1"/>
      <p:bldP spid="197649" grpId="1" animBg="1"/>
      <p:bldP spid="197649" grpId="2" animBg="1"/>
      <p:bldP spid="197657" grpId="0" animBg="1"/>
      <p:bldP spid="197657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197662" grpId="0" animBg="1"/>
      <p:bldP spid="26" grpId="0"/>
      <p:bldP spid="2" grpId="0" animBg="1"/>
      <p:bldP spid="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3"/>
          <p:cNvSpPr txBox="1">
            <a:spLocks noChangeArrowheads="1"/>
          </p:cNvSpPr>
          <p:nvPr/>
        </p:nvSpPr>
        <p:spPr bwMode="auto">
          <a:xfrm>
            <a:off x="0" y="1233488"/>
            <a:ext cx="40957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sz="1800">
              <a:solidFill>
                <a:srgbClr val="FF3300"/>
              </a:solidFill>
            </a:endParaRPr>
          </a:p>
          <a:p>
            <a:pPr algn="ctr"/>
            <a:r>
              <a:rPr lang="en-US" sz="1800">
                <a:solidFill>
                  <a:srgbClr val="FF3300"/>
                </a:solidFill>
              </a:rPr>
              <a:t>Perception!</a:t>
            </a:r>
          </a:p>
          <a:p>
            <a:pPr algn="ctr"/>
            <a:r>
              <a:rPr lang="en-US" sz="1800" b="0"/>
              <a:t>(Synthesis)</a:t>
            </a:r>
          </a:p>
          <a:p>
            <a:pPr algn="ctr"/>
            <a:endParaRPr lang="en-US" sz="1800" b="0">
              <a:solidFill>
                <a:srgbClr val="0066FF"/>
              </a:solidFill>
            </a:endParaRPr>
          </a:p>
          <a:p>
            <a:pPr algn="ctr"/>
            <a:endParaRPr lang="en-US" sz="1800" b="0"/>
          </a:p>
          <a:p>
            <a:pPr algn="ctr"/>
            <a:endParaRPr lang="en-US" sz="1800" b="0"/>
          </a:p>
          <a:p>
            <a:pPr algn="ctr"/>
            <a:endParaRPr lang="en-US" sz="1800" b="0"/>
          </a:p>
          <a:p>
            <a:pPr algn="ctr"/>
            <a:endParaRPr lang="en-US" sz="1800" b="0"/>
          </a:p>
          <a:p>
            <a:pPr algn="ctr"/>
            <a:endParaRPr lang="en-US" sz="1800" b="0"/>
          </a:p>
          <a:p>
            <a:pPr algn="ctr"/>
            <a:endParaRPr lang="en-US" sz="1800" b="0"/>
          </a:p>
          <a:p>
            <a:pPr algn="ctr"/>
            <a:endParaRPr lang="en-US" sz="1800" b="0"/>
          </a:p>
          <a:p>
            <a:pPr algn="ctr"/>
            <a:endParaRPr lang="en-US" sz="1800" b="0"/>
          </a:p>
          <a:p>
            <a:pPr algn="ctr"/>
            <a:endParaRPr lang="en-US" sz="1800" b="0"/>
          </a:p>
          <a:p>
            <a:pPr algn="ctr"/>
            <a:endParaRPr lang="en-US" sz="1800">
              <a:solidFill>
                <a:srgbClr val="FF3300"/>
              </a:solidFill>
            </a:endParaRPr>
          </a:p>
          <a:p>
            <a:pPr algn="ctr"/>
            <a:r>
              <a:rPr lang="en-US" sz="1800">
                <a:solidFill>
                  <a:srgbClr val="FF3300"/>
                </a:solidFill>
              </a:rPr>
              <a:t>Sensation</a:t>
            </a:r>
          </a:p>
          <a:p>
            <a:pPr algn="ctr"/>
            <a:r>
              <a:rPr lang="en-US" sz="1800" b="0"/>
              <a:t>(Analysis)</a:t>
            </a:r>
          </a:p>
          <a:p>
            <a:pPr algn="ctr"/>
            <a:endParaRPr lang="en-US" sz="1800" b="0">
              <a:solidFill>
                <a:schemeClr val="bg2"/>
              </a:solidFill>
            </a:endParaRPr>
          </a:p>
          <a:p>
            <a:pPr algn="ctr"/>
            <a:endParaRPr lang="en-US" sz="1800" b="0">
              <a:solidFill>
                <a:schemeClr val="bg2"/>
              </a:solidFill>
            </a:endParaRPr>
          </a:p>
          <a:p>
            <a:pPr algn="ctr"/>
            <a:endParaRPr lang="en-US" sz="1800" b="0">
              <a:solidFill>
                <a:schemeClr val="bg2"/>
              </a:solidFill>
            </a:endParaRPr>
          </a:p>
          <a:p>
            <a:pPr algn="ctr"/>
            <a:endParaRPr lang="en-US" sz="1800" b="0">
              <a:solidFill>
                <a:schemeClr val="bg2"/>
              </a:solidFill>
            </a:endParaRPr>
          </a:p>
          <a:p>
            <a:pPr algn="ctr"/>
            <a:endParaRPr lang="en-US" sz="1800" b="0">
              <a:solidFill>
                <a:schemeClr val="bg2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738" y="2784475"/>
            <a:ext cx="1671637" cy="1671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4106863" y="0"/>
            <a:ext cx="0" cy="6858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5129213" y="0"/>
            <a:ext cx="0" cy="6858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 rot="-5400000">
            <a:off x="3195638" y="5033963"/>
            <a:ext cx="2854325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/>
              <a:t>Receptor Neurons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028700" y="365125"/>
            <a:ext cx="17002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PSYCHO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6240463" y="365125"/>
            <a:ext cx="17589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PHYSICS</a:t>
            </a:r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0" y="1257300"/>
            <a:ext cx="4078288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5137150" y="1257300"/>
            <a:ext cx="400685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5710237" y="3986013"/>
            <a:ext cx="3086521" cy="258532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dirty="0" smtClean="0"/>
              <a:t>Energy</a:t>
            </a:r>
          </a:p>
          <a:p>
            <a:pPr>
              <a:buFontTx/>
              <a:buChar char="•"/>
            </a:pPr>
            <a:r>
              <a:rPr lang="en-US" sz="1800" b="0" dirty="0" smtClean="0"/>
              <a:t> Things vibrating (hearing)</a:t>
            </a:r>
          </a:p>
          <a:p>
            <a:pPr>
              <a:buFontTx/>
              <a:buChar char="•"/>
            </a:pPr>
            <a:r>
              <a:rPr lang="en-US" sz="1800" b="0" dirty="0" smtClean="0"/>
              <a:t> Things bumping into other things (touch)</a:t>
            </a:r>
          </a:p>
          <a:p>
            <a:endParaRPr lang="en-US" sz="1800" dirty="0" smtClean="0"/>
          </a:p>
          <a:p>
            <a:r>
              <a:rPr lang="en-US" sz="1800" dirty="0" smtClean="0"/>
              <a:t>Matter</a:t>
            </a:r>
            <a:endParaRPr lang="en-US" sz="1800" dirty="0"/>
          </a:p>
          <a:p>
            <a:pPr>
              <a:buFontTx/>
              <a:buChar char="•"/>
            </a:pPr>
            <a:r>
              <a:rPr lang="en-US" sz="1800" b="0" dirty="0"/>
              <a:t> </a:t>
            </a:r>
            <a:r>
              <a:rPr lang="en-US" sz="1800" b="0" dirty="0" smtClean="0"/>
              <a:t>Atoms and Molecules (pain, taste, smell)</a:t>
            </a:r>
          </a:p>
          <a:p>
            <a:pPr>
              <a:buFontTx/>
              <a:buChar char="•"/>
            </a:pPr>
            <a:r>
              <a:rPr lang="en-US" sz="1800" b="0" dirty="0" smtClean="0"/>
              <a:t> Photons* (vision)</a:t>
            </a:r>
            <a:endParaRPr lang="en-US" sz="1800" b="0" dirty="0"/>
          </a:p>
        </p:txBody>
      </p:sp>
      <p:pic>
        <p:nvPicPr>
          <p:cNvPr id="13324" name="Picture 14" descr="j0219079"/>
          <p:cNvPicPr>
            <a:picLocks noChangeAspect="1" noChangeArrowheads="1" noCrop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1581150"/>
            <a:ext cx="20589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7" name="Picture 15" descr="j021907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1589088"/>
            <a:ext cx="5064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8" name="Line 16"/>
          <p:cNvSpPr>
            <a:spLocks noChangeShapeType="1"/>
          </p:cNvSpPr>
          <p:nvPr/>
        </p:nvSpPr>
        <p:spPr bwMode="auto">
          <a:xfrm flipH="1">
            <a:off x="4776788" y="5256213"/>
            <a:ext cx="11747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49" name="Line 17"/>
          <p:cNvSpPr>
            <a:spLocks noChangeShapeType="1"/>
          </p:cNvSpPr>
          <p:nvPr/>
        </p:nvSpPr>
        <p:spPr bwMode="auto">
          <a:xfrm flipH="1">
            <a:off x="2794000" y="5256213"/>
            <a:ext cx="16462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26"/>
          <p:cNvSpPr>
            <a:spLocks noChangeShapeType="1"/>
          </p:cNvSpPr>
          <p:nvPr/>
        </p:nvSpPr>
        <p:spPr bwMode="auto">
          <a:xfrm>
            <a:off x="4135438" y="3179763"/>
            <a:ext cx="973137" cy="0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Text Box 27"/>
          <p:cNvSpPr txBox="1">
            <a:spLocks noChangeArrowheads="1"/>
          </p:cNvSpPr>
          <p:nvPr/>
        </p:nvSpPr>
        <p:spPr bwMode="auto">
          <a:xfrm>
            <a:off x="1241425" y="14288"/>
            <a:ext cx="1200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0" i="1"/>
              <a:t>Your World</a:t>
            </a:r>
          </a:p>
        </p:txBody>
      </p:sp>
      <p:sp>
        <p:nvSpPr>
          <p:cNvPr id="13332" name="Text Box 28"/>
          <p:cNvSpPr txBox="1">
            <a:spLocks noChangeArrowheads="1"/>
          </p:cNvSpPr>
          <p:nvPr/>
        </p:nvSpPr>
        <p:spPr bwMode="auto">
          <a:xfrm>
            <a:off x="6259513" y="14288"/>
            <a:ext cx="1593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0" i="1"/>
              <a:t>The Real World</a:t>
            </a:r>
          </a:p>
        </p:txBody>
      </p:sp>
      <p:sp>
        <p:nvSpPr>
          <p:cNvPr id="13333" name="Rectangle 29"/>
          <p:cNvSpPr>
            <a:spLocks noChangeArrowheads="1"/>
          </p:cNvSpPr>
          <p:nvPr/>
        </p:nvSpPr>
        <p:spPr bwMode="auto">
          <a:xfrm>
            <a:off x="5326063" y="1450975"/>
            <a:ext cx="4441825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563" y="2936875"/>
            <a:ext cx="2755900" cy="1406525"/>
            <a:chOff x="182880" y="2937510"/>
            <a:chExt cx="2755314" cy="1405890"/>
          </a:xfrm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8708" y="2937510"/>
              <a:ext cx="1829486" cy="1405890"/>
            </a:xfrm>
            <a:custGeom>
              <a:avLst/>
              <a:gdLst>
                <a:gd name="connsiteX0" fmla="*/ 297180 w 1725930"/>
                <a:gd name="connsiteY0" fmla="*/ 102870 h 1405890"/>
                <a:gd name="connsiteX1" fmla="*/ 445770 w 1725930"/>
                <a:gd name="connsiteY1" fmla="*/ 0 h 1405890"/>
                <a:gd name="connsiteX2" fmla="*/ 1565910 w 1725930"/>
                <a:gd name="connsiteY2" fmla="*/ 45720 h 1405890"/>
                <a:gd name="connsiteX3" fmla="*/ 1725930 w 1725930"/>
                <a:gd name="connsiteY3" fmla="*/ 160020 h 1405890"/>
                <a:gd name="connsiteX4" fmla="*/ 1508760 w 1725930"/>
                <a:gd name="connsiteY4" fmla="*/ 1337310 h 1405890"/>
                <a:gd name="connsiteX5" fmla="*/ 1405890 w 1725930"/>
                <a:gd name="connsiteY5" fmla="*/ 1405890 h 1405890"/>
                <a:gd name="connsiteX6" fmla="*/ 91440 w 1725930"/>
                <a:gd name="connsiteY6" fmla="*/ 1337310 h 1405890"/>
                <a:gd name="connsiteX7" fmla="*/ 0 w 1725930"/>
                <a:gd name="connsiteY7" fmla="*/ 1245870 h 1405890"/>
                <a:gd name="connsiteX8" fmla="*/ 297180 w 1725930"/>
                <a:gd name="connsiteY8" fmla="*/ 102870 h 140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5930" h="1405890">
                  <a:moveTo>
                    <a:pt x="297180" y="102870"/>
                  </a:moveTo>
                  <a:lnTo>
                    <a:pt x="445770" y="0"/>
                  </a:lnTo>
                  <a:lnTo>
                    <a:pt x="1565910" y="45720"/>
                  </a:lnTo>
                  <a:lnTo>
                    <a:pt x="1725930" y="160020"/>
                  </a:lnTo>
                  <a:lnTo>
                    <a:pt x="1508760" y="1337310"/>
                  </a:lnTo>
                  <a:lnTo>
                    <a:pt x="1405890" y="1405890"/>
                  </a:lnTo>
                  <a:lnTo>
                    <a:pt x="91440" y="1337310"/>
                  </a:lnTo>
                  <a:lnTo>
                    <a:pt x="0" y="1245870"/>
                  </a:lnTo>
                  <a:lnTo>
                    <a:pt x="297180" y="102870"/>
                  </a:lnTo>
                  <a:close/>
                </a:path>
              </a:pathLst>
            </a:custGeom>
            <a:solidFill>
              <a:srgbClr val="33CC33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63500"/>
            </a:effectLst>
          </p:spPr>
          <p:txBody>
            <a:bodyPr>
              <a:spAutoFit/>
            </a:bodyPr>
            <a:lstStyle/>
            <a:p>
              <a:pPr marL="457200" indent="-457200" eaLnBrk="0" hangingPunct="0">
                <a:defRPr/>
              </a:pPr>
              <a:endParaRPr lang="en-US"/>
            </a:p>
          </p:txBody>
        </p:sp>
        <p:sp>
          <p:nvSpPr>
            <p:cNvPr id="13338" name="TextBox 28"/>
            <p:cNvSpPr txBox="1">
              <a:spLocks noChangeArrowheads="1"/>
            </p:cNvSpPr>
            <p:nvPr/>
          </p:nvSpPr>
          <p:spPr bwMode="auto">
            <a:xfrm>
              <a:off x="182880" y="3394710"/>
              <a:ext cx="859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srgbClr val="33CC33"/>
                  </a:solidFill>
                </a:rPr>
                <a:t>A Drug</a:t>
              </a:r>
            </a:p>
          </p:txBody>
        </p:sp>
      </p:grp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2023641" y="4659313"/>
            <a:ext cx="0" cy="3635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V="1">
            <a:off x="2070283" y="2269392"/>
            <a:ext cx="0" cy="3635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V="1">
            <a:off x="1617904" y="4659313"/>
            <a:ext cx="0" cy="3635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V="1">
            <a:off x="2429378" y="4659313"/>
            <a:ext cx="0" cy="3635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rot="-1800000" flipV="1">
            <a:off x="2428128" y="2293744"/>
            <a:ext cx="0" cy="3635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rot="1800000" flipV="1">
            <a:off x="1712437" y="2293744"/>
            <a:ext cx="0" cy="3635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751138" y="1589088"/>
            <a:ext cx="494837" cy="514350"/>
          </a:xfrm>
          <a:prstGeom prst="rect">
            <a:avLst/>
          </a:prstGeom>
          <a:solidFill>
            <a:srgbClr val="33CC33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61253" y="4985065"/>
            <a:ext cx="15536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Wavelength  Shape   Movement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1300298" y="2608877"/>
            <a:ext cx="15536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Wavelength  Shape   Movement</a:t>
            </a:r>
            <a:endParaRPr lang="en-US" sz="800" dirty="0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 rot="-5400000">
            <a:off x="3248310" y="1386968"/>
            <a:ext cx="2732479" cy="36933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18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dirty="0"/>
              <a:t>Stuff We Can’t Sense…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7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0"/>
          <a:stretch>
            <a:fillRect/>
          </a:stretch>
        </p:blipFill>
        <p:spPr bwMode="auto">
          <a:xfrm>
            <a:off x="2127250" y="1081088"/>
            <a:ext cx="4929188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1460500" y="184150"/>
            <a:ext cx="5946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OK – so we are made of cells…</a:t>
            </a:r>
          </a:p>
        </p:txBody>
      </p:sp>
      <p:sp>
        <p:nvSpPr>
          <p:cNvPr id="150532" name="Text Box 1028"/>
          <p:cNvSpPr txBox="1">
            <a:spLocks noChangeArrowheads="1"/>
          </p:cNvSpPr>
          <p:nvPr/>
        </p:nvSpPr>
        <p:spPr bwMode="auto">
          <a:xfrm>
            <a:off x="377371" y="5169584"/>
            <a:ext cx="84473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0" dirty="0">
                <a:solidFill>
                  <a:srgbClr val="080808"/>
                </a:solidFill>
              </a:rPr>
              <a:t>Bags of </a:t>
            </a:r>
            <a:r>
              <a:rPr lang="en-US" sz="2400" b="0" u="sng" dirty="0">
                <a:solidFill>
                  <a:srgbClr val="080808"/>
                </a:solidFill>
              </a:rPr>
              <a:t>Water</a:t>
            </a:r>
            <a:r>
              <a:rPr lang="en-US" sz="2400" b="0" dirty="0">
                <a:solidFill>
                  <a:srgbClr val="080808"/>
                </a:solidFill>
              </a:rPr>
              <a:t> </a:t>
            </a:r>
            <a:r>
              <a:rPr lang="en-US" sz="2400" b="0" dirty="0" smtClean="0">
                <a:solidFill>
                  <a:srgbClr val="080808"/>
                </a:solidFill>
              </a:rPr>
              <a:t>(</a:t>
            </a:r>
            <a:r>
              <a:rPr lang="en-US" sz="2400" b="0" i="1" dirty="0" smtClean="0">
                <a:solidFill>
                  <a:srgbClr val="080808"/>
                </a:solidFill>
              </a:rPr>
              <a:t>floating in </a:t>
            </a:r>
            <a:r>
              <a:rPr lang="en-US" sz="2400" b="0" i="1" u="sng" dirty="0" smtClean="0">
                <a:solidFill>
                  <a:srgbClr val="080808"/>
                </a:solidFill>
              </a:rPr>
              <a:t>water</a:t>
            </a:r>
            <a:r>
              <a:rPr lang="en-US" sz="2400" b="0" dirty="0" smtClean="0">
                <a:solidFill>
                  <a:srgbClr val="080808"/>
                </a:solidFill>
              </a:rPr>
              <a:t>) that </a:t>
            </a:r>
            <a:r>
              <a:rPr lang="en-US" sz="2400" b="0" dirty="0">
                <a:solidFill>
                  <a:srgbClr val="080808"/>
                </a:solidFill>
              </a:rPr>
              <a:t>Consume, Transduce, Store, Expend Energy</a:t>
            </a:r>
            <a:endParaRPr lang="en-US" sz="2400" b="0" dirty="0">
              <a:solidFill>
                <a:schemeClr val="tx1"/>
              </a:solidFill>
            </a:endParaRPr>
          </a:p>
          <a:p>
            <a:pPr algn="ctr"/>
            <a:r>
              <a:rPr lang="en-US" sz="2400" b="0" dirty="0">
                <a:solidFill>
                  <a:schemeClr val="tx1"/>
                </a:solidFill>
              </a:rPr>
              <a:t>Make Proteins (DNA-RNA-Protein)</a:t>
            </a:r>
          </a:p>
          <a:p>
            <a:pPr algn="ctr"/>
            <a:r>
              <a:rPr lang="en-US" sz="2400" b="0" dirty="0">
                <a:solidFill>
                  <a:schemeClr val="tx1"/>
                </a:solidFill>
              </a:rPr>
              <a:t>Make More Cells</a:t>
            </a:r>
          </a:p>
        </p:txBody>
      </p:sp>
      <p:sp>
        <p:nvSpPr>
          <p:cNvPr id="150533" name="Rectangle 1029"/>
          <p:cNvSpPr>
            <a:spLocks noChangeArrowheads="1"/>
          </p:cNvSpPr>
          <p:nvPr/>
        </p:nvSpPr>
        <p:spPr bwMode="auto">
          <a:xfrm>
            <a:off x="2286000" y="1593850"/>
            <a:ext cx="1152525" cy="3048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50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build="p" autoUpdateAnimBg="0"/>
      <p:bldP spid="1505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5967</TotalTime>
  <Words>781</Words>
  <Application>Microsoft Office PowerPoint</Application>
  <PresentationFormat>On-screen Show (4:3)</PresentationFormat>
  <Paragraphs>170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Echo</vt:lpstr>
      <vt:lpstr>EXP3202 is a Psychology Course</vt:lpstr>
      <vt:lpstr>PowerPoint Presentation</vt:lpstr>
      <vt:lpstr>EXP3202 is a Psychology Course</vt:lpstr>
      <vt:lpstr>PowerPoint Presentation</vt:lpstr>
      <vt:lpstr>After this course, you can no longer be a ‘naïve realist’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EXP3202</dc:title>
  <dc:creator>Frank Johnson</dc:creator>
  <cp:lastModifiedBy>Frank Johnson</cp:lastModifiedBy>
  <cp:revision>584</cp:revision>
  <cp:lastPrinted>2001-08-29T19:02:45Z</cp:lastPrinted>
  <dcterms:created xsi:type="dcterms:W3CDTF">1997-10-12T16:43:30Z</dcterms:created>
  <dcterms:modified xsi:type="dcterms:W3CDTF">2013-08-20T20:03:11Z</dcterms:modified>
</cp:coreProperties>
</file>